
<file path=[Content_Types].xml><?xml version="1.0" encoding="utf-8"?>
<Types xmlns="http://schemas.openxmlformats.org/package/2006/content-types">
  <Default Extension="jxr"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6"/>
  </p:notesMasterIdLst>
  <p:sldIdLst>
    <p:sldId id="256" r:id="rId5"/>
    <p:sldId id="284" r:id="rId6"/>
    <p:sldId id="285" r:id="rId7"/>
    <p:sldId id="286" r:id="rId8"/>
    <p:sldId id="287" r:id="rId9"/>
    <p:sldId id="288" r:id="rId10"/>
    <p:sldId id="289" r:id="rId11"/>
    <p:sldId id="290" r:id="rId12"/>
    <p:sldId id="291" r:id="rId13"/>
    <p:sldId id="309" r:id="rId14"/>
    <p:sldId id="310" r:id="rId15"/>
    <p:sldId id="311" r:id="rId16"/>
    <p:sldId id="312" r:id="rId17"/>
    <p:sldId id="313" r:id="rId18"/>
    <p:sldId id="293" r:id="rId19"/>
    <p:sldId id="292" r:id="rId20"/>
    <p:sldId id="299" r:id="rId21"/>
    <p:sldId id="294" r:id="rId22"/>
    <p:sldId id="295" r:id="rId23"/>
    <p:sldId id="296" r:id="rId24"/>
    <p:sldId id="297" r:id="rId25"/>
    <p:sldId id="298" r:id="rId26"/>
    <p:sldId id="300" r:id="rId27"/>
    <p:sldId id="301" r:id="rId28"/>
    <p:sldId id="302" r:id="rId29"/>
    <p:sldId id="303" r:id="rId30"/>
    <p:sldId id="308" r:id="rId31"/>
    <p:sldId id="304" r:id="rId32"/>
    <p:sldId id="305" r:id="rId33"/>
    <p:sldId id="307" r:id="rId34"/>
    <p:sldId id="30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56"/>
            <p14:sldId id="284"/>
            <p14:sldId id="285"/>
            <p14:sldId id="286"/>
            <p14:sldId id="287"/>
            <p14:sldId id="288"/>
            <p14:sldId id="289"/>
            <p14:sldId id="290"/>
            <p14:sldId id="291"/>
            <p14:sldId id="309"/>
            <p14:sldId id="310"/>
            <p14:sldId id="311"/>
            <p14:sldId id="312"/>
            <p14:sldId id="313"/>
            <p14:sldId id="293"/>
            <p14:sldId id="292"/>
            <p14:sldId id="299"/>
            <p14:sldId id="294"/>
            <p14:sldId id="295"/>
            <p14:sldId id="296"/>
            <p14:sldId id="297"/>
            <p14:sldId id="298"/>
            <p14:sldId id="300"/>
            <p14:sldId id="301"/>
            <p14:sldId id="302"/>
            <p14:sldId id="303"/>
            <p14:sldId id="308"/>
            <p14:sldId id="304"/>
            <p14:sldId id="305"/>
            <p14:sldId id="307"/>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CD8C4E-7DE9-4C25-BA72-81F3968E125C}" v="172" dt="2020-09-10T22:25:31.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77568" autoAdjust="0"/>
  </p:normalViewPr>
  <p:slideViewPr>
    <p:cSldViewPr snapToGrid="0">
      <p:cViewPr varScale="1">
        <p:scale>
          <a:sx n="73" d="100"/>
          <a:sy n="73" d="100"/>
        </p:scale>
        <p:origin x="724" y="44"/>
      </p:cViewPr>
      <p:guideLst/>
    </p:cSldViewPr>
  </p:slideViewPr>
  <p:notesTextViewPr>
    <p:cViewPr>
      <p:scale>
        <a:sx n="1" d="1"/>
        <a:sy n="1" d="1"/>
      </p:scale>
      <p:origin x="0" y="0"/>
    </p:cViewPr>
  </p:notesTextViewPr>
  <p:notesViewPr>
    <p:cSldViewPr snapToGrid="0">
      <p:cViewPr varScale="1">
        <p:scale>
          <a:sx n="72" d="100"/>
          <a:sy n="72" d="100"/>
        </p:scale>
        <p:origin x="2724"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9/10/2020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the distinction in colors!!</a:t>
            </a:r>
          </a:p>
          <a:p>
            <a:endParaRPr lang="en-US" dirty="0"/>
          </a:p>
          <a:p>
            <a:r>
              <a:rPr lang="en-US" dirty="0"/>
              <a:t>Worst case statement, but it also holds in the average case, in the sense that for a random quantum state of n qubits, the probability of cloning it within a constant distance is negligible.</a:t>
            </a:r>
          </a:p>
        </p:txBody>
      </p:sp>
      <p:sp>
        <p:nvSpPr>
          <p:cNvPr id="4" name="Slide Number Placeholder 3"/>
          <p:cNvSpPr>
            <a:spLocks noGrp="1"/>
          </p:cNvSpPr>
          <p:nvPr>
            <p:ph type="sldNum" sz="quarter" idx="5"/>
          </p:nvPr>
        </p:nvSpPr>
        <p:spPr/>
        <p:txBody>
          <a:bodyPr/>
          <a:lstStyle/>
          <a:p>
            <a:fld id="{5A01C38D-F26D-4167-83EF-8774BC62D548}" type="slidenum">
              <a:rPr lang="en-US" smtClean="0"/>
              <a:t>2</a:t>
            </a:fld>
            <a:endParaRPr lang="en-US"/>
          </a:p>
        </p:txBody>
      </p:sp>
    </p:spTree>
    <p:extLst>
      <p:ext uri="{BB962C8B-B14F-4D97-AF65-F5344CB8AC3E}">
        <p14:creationId xmlns:p14="http://schemas.microsoft.com/office/powerpoint/2010/main" val="1913338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has a secret key public key pair for a classical signature scheme that is unforgeable under chosen message attacks. She wishes to delegate to Bob the power of signing but only once.</a:t>
            </a:r>
          </a:p>
          <a:p>
            <a:endParaRPr lang="en-US" dirty="0"/>
          </a:p>
          <a:p>
            <a:r>
              <a:rPr lang="en-US" dirty="0"/>
              <a:t>Alice does not have to be quantum.</a:t>
            </a:r>
          </a:p>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11</a:t>
            </a:fld>
            <a:endParaRPr lang="en-US"/>
          </a:p>
        </p:txBody>
      </p:sp>
    </p:spTree>
    <p:extLst>
      <p:ext uri="{BB962C8B-B14F-4D97-AF65-F5344CB8AC3E}">
        <p14:creationId xmlns:p14="http://schemas.microsoft.com/office/powerpoint/2010/main" val="273377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delegation mechanism we can do more things such as budget signatures.</a:t>
            </a:r>
          </a:p>
          <a:p>
            <a:endParaRPr lang="en-US" dirty="0"/>
          </a:p>
          <a:p>
            <a:r>
              <a:rPr lang="en-US" dirty="0"/>
              <a:t>Use a form of Merkle trees.</a:t>
            </a:r>
          </a:p>
          <a:p>
            <a:endParaRPr lang="en-US" dirty="0"/>
          </a:p>
          <a:p>
            <a:r>
              <a:rPr lang="en-US" dirty="0"/>
              <a:t>We can add this to our cryptocurrency to spend fractions of our coin.</a:t>
            </a:r>
          </a:p>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14</a:t>
            </a:fld>
            <a:endParaRPr lang="en-US"/>
          </a:p>
        </p:txBody>
      </p:sp>
    </p:spTree>
    <p:extLst>
      <p:ext uri="{BB962C8B-B14F-4D97-AF65-F5344CB8AC3E}">
        <p14:creationId xmlns:p14="http://schemas.microsoft.com/office/powerpoint/2010/main" val="3076826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give the formal definition here, but this is the main idea.</a:t>
            </a:r>
          </a:p>
        </p:txBody>
      </p:sp>
      <p:sp>
        <p:nvSpPr>
          <p:cNvPr id="4" name="Slide Number Placeholder 3"/>
          <p:cNvSpPr>
            <a:spLocks noGrp="1"/>
          </p:cNvSpPr>
          <p:nvPr>
            <p:ph type="sldNum" sz="quarter" idx="5"/>
          </p:nvPr>
        </p:nvSpPr>
        <p:spPr/>
        <p:txBody>
          <a:bodyPr/>
          <a:lstStyle/>
          <a:p>
            <a:fld id="{5A01C38D-F26D-4167-83EF-8774BC62D548}" type="slidenum">
              <a:rPr lang="en-US" smtClean="0"/>
              <a:t>15</a:t>
            </a:fld>
            <a:endParaRPr lang="en-US"/>
          </a:p>
        </p:txBody>
      </p:sp>
    </p:spTree>
    <p:extLst>
      <p:ext uri="{BB962C8B-B14F-4D97-AF65-F5344CB8AC3E}">
        <p14:creationId xmlns:p14="http://schemas.microsoft.com/office/powerpoint/2010/main" val="386581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was a way to generate two keys then we cannot maintain an order in the time tags.</a:t>
            </a:r>
          </a:p>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16</a:t>
            </a:fld>
            <a:endParaRPr lang="en-US"/>
          </a:p>
        </p:txBody>
      </p:sp>
    </p:spTree>
    <p:extLst>
      <p:ext uri="{BB962C8B-B14F-4D97-AF65-F5344CB8AC3E}">
        <p14:creationId xmlns:p14="http://schemas.microsoft.com/office/powerpoint/2010/main" val="227275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there are many more applications. For example, one thing that one may be interested in looking into, is how to achieve consensus.</a:t>
            </a:r>
          </a:p>
        </p:txBody>
      </p:sp>
      <p:sp>
        <p:nvSpPr>
          <p:cNvPr id="4" name="Slide Number Placeholder 3"/>
          <p:cNvSpPr>
            <a:spLocks noGrp="1"/>
          </p:cNvSpPr>
          <p:nvPr>
            <p:ph type="sldNum" sz="quarter" idx="5"/>
          </p:nvPr>
        </p:nvSpPr>
        <p:spPr/>
        <p:txBody>
          <a:bodyPr/>
          <a:lstStyle/>
          <a:p>
            <a:fld id="{5A01C38D-F26D-4167-83EF-8774BC62D548}" type="slidenum">
              <a:rPr lang="en-US" smtClean="0"/>
              <a:t>17</a:t>
            </a:fld>
            <a:endParaRPr lang="en-US"/>
          </a:p>
        </p:txBody>
      </p:sp>
    </p:spTree>
    <p:extLst>
      <p:ext uri="{BB962C8B-B14F-4D97-AF65-F5344CB8AC3E}">
        <p14:creationId xmlns:p14="http://schemas.microsoft.com/office/powerpoint/2010/main" val="88243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Secret key</a:t>
            </a:r>
          </a:p>
          <a:p>
            <a:endParaRPr lang="en-US" dirty="0"/>
          </a:p>
          <a:p>
            <a:r>
              <a:rPr lang="en-US" dirty="0"/>
              <a:t>Notice that the adversaries never get to see the encryption key. This is why it is secret key.</a:t>
            </a:r>
          </a:p>
          <a:p>
            <a:endParaRPr lang="en-US" dirty="0"/>
          </a:p>
          <a:p>
            <a:r>
              <a:rPr lang="en-US" dirty="0"/>
              <a:t>We will show that this is equivalent to unclonable encryption as we will define now.</a:t>
            </a:r>
          </a:p>
          <a:p>
            <a:endParaRPr lang="en-US" dirty="0"/>
          </a:p>
          <a:p>
            <a:r>
              <a:rPr lang="en-US" dirty="0"/>
              <a:t>Information theoretic definition. We do not impose any computational restrictions. We can hope for such definitions because there is no brute force attack.</a:t>
            </a:r>
          </a:p>
        </p:txBody>
      </p:sp>
      <p:sp>
        <p:nvSpPr>
          <p:cNvPr id="4" name="Slide Number Placeholder 3"/>
          <p:cNvSpPr>
            <a:spLocks noGrp="1"/>
          </p:cNvSpPr>
          <p:nvPr>
            <p:ph type="sldNum" sz="quarter" idx="5"/>
          </p:nvPr>
        </p:nvSpPr>
        <p:spPr/>
        <p:txBody>
          <a:bodyPr/>
          <a:lstStyle/>
          <a:p>
            <a:fld id="{5A01C38D-F26D-4167-83EF-8774BC62D548}" type="slidenum">
              <a:rPr lang="en-US" smtClean="0"/>
              <a:t>18</a:t>
            </a:fld>
            <a:endParaRPr lang="en-US"/>
          </a:p>
        </p:txBody>
      </p:sp>
    </p:spTree>
    <p:extLst>
      <p:ext uri="{BB962C8B-B14F-4D97-AF65-F5344CB8AC3E}">
        <p14:creationId xmlns:p14="http://schemas.microsoft.com/office/powerpoint/2010/main" val="304808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Broadbent, Lord</a:t>
            </a:r>
          </a:p>
        </p:txBody>
      </p:sp>
      <p:sp>
        <p:nvSpPr>
          <p:cNvPr id="4" name="Slide Number Placeholder 3"/>
          <p:cNvSpPr>
            <a:spLocks noGrp="1"/>
          </p:cNvSpPr>
          <p:nvPr>
            <p:ph type="sldNum" sz="quarter" idx="5"/>
          </p:nvPr>
        </p:nvSpPr>
        <p:spPr/>
        <p:txBody>
          <a:bodyPr/>
          <a:lstStyle/>
          <a:p>
            <a:fld id="{5A01C38D-F26D-4167-83EF-8774BC62D548}" type="slidenum">
              <a:rPr lang="en-US" smtClean="0"/>
              <a:t>19</a:t>
            </a:fld>
            <a:endParaRPr lang="en-US"/>
          </a:p>
        </p:txBody>
      </p:sp>
    </p:spTree>
    <p:extLst>
      <p:ext uri="{BB962C8B-B14F-4D97-AF65-F5344CB8AC3E}">
        <p14:creationId xmlns:p14="http://schemas.microsoft.com/office/powerpoint/2010/main" val="4104405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And the proof shows that we get the same kind of relationship between adversaries.</a:t>
                </a:r>
              </a:p>
              <a:p>
                <a:endParaRPr lang="en-US" dirty="0"/>
              </a:p>
              <a:p>
                <a:r>
                  <a:rPr lang="en-US" dirty="0"/>
                  <a:t>I have simplified some notation, but it may be slightly confusing. Explain orange vs black </a:t>
                </a:r>
                <a14:m>
                  <m:oMath xmlns:m="http://schemas.openxmlformats.org/officeDocument/2006/math">
                    <m:r>
                      <a:rPr lang="en-US" b="0" i="1" smtClean="0">
                        <a:latin typeface="Cambria Math" panose="02040503050406030204" pitchFamily="18" charset="0"/>
                      </a:rPr>
                      <m:t>𝑐𝑡</m:t>
                    </m:r>
                  </m:oMath>
                </a14:m>
                <a:r>
                  <a:rPr lang="en-US" dirty="0"/>
                  <a:t>.</a:t>
                </a:r>
              </a:p>
            </p:txBody>
          </p:sp>
        </mc:Choice>
        <mc:Fallback xmlns="">
          <p:sp>
            <p:nvSpPr>
              <p:cNvPr id="3" name="Notes Placeholder 2"/>
              <p:cNvSpPr>
                <a:spLocks noGrp="1"/>
              </p:cNvSpPr>
              <p:nvPr>
                <p:ph type="body" idx="1"/>
              </p:nvPr>
            </p:nvSpPr>
            <p:spPr/>
            <p:txBody>
              <a:bodyPr/>
              <a:lstStyle/>
              <a:p>
                <a:r>
                  <a:rPr lang="en-US" dirty="0"/>
                  <a:t>And the proof shows that we get the same kind of relationship between adversaries.</a:t>
                </a:r>
              </a:p>
              <a:p>
                <a:endParaRPr lang="en-US" dirty="0"/>
              </a:p>
              <a:p>
                <a:r>
                  <a:rPr lang="en-US" dirty="0"/>
                  <a:t>I have simplified some notation, but it may be slightly confusing. Explain orange vs black </a:t>
                </a:r>
                <a:r>
                  <a:rPr lang="en-US" b="0" i="0">
                    <a:latin typeface="Cambria Math" panose="02040503050406030204" pitchFamily="18" charset="0"/>
                  </a:rPr>
                  <a:t>𝑐𝑡</a:t>
                </a:r>
                <a:r>
                  <a:rPr lang="en-US" dirty="0"/>
                  <a:t>.</a:t>
                </a:r>
              </a:p>
            </p:txBody>
          </p:sp>
        </mc:Fallback>
      </mc:AlternateContent>
      <p:sp>
        <p:nvSpPr>
          <p:cNvPr id="4" name="Slide Number Placeholder 3"/>
          <p:cNvSpPr>
            <a:spLocks noGrp="1"/>
          </p:cNvSpPr>
          <p:nvPr>
            <p:ph type="sldNum" sz="quarter" idx="5"/>
          </p:nvPr>
        </p:nvSpPr>
        <p:spPr/>
        <p:txBody>
          <a:bodyPr/>
          <a:lstStyle/>
          <a:p>
            <a:fld id="{5A01C38D-F26D-4167-83EF-8774BC62D548}" type="slidenum">
              <a:rPr lang="en-US" smtClean="0"/>
              <a:t>20</a:t>
            </a:fld>
            <a:endParaRPr lang="en-US"/>
          </a:p>
        </p:txBody>
      </p:sp>
    </p:spTree>
    <p:extLst>
      <p:ext uri="{BB962C8B-B14F-4D97-AF65-F5344CB8AC3E}">
        <p14:creationId xmlns:p14="http://schemas.microsoft.com/office/powerpoint/2010/main" val="1099038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Hide crs</a:t>
            </a:r>
          </a:p>
        </p:txBody>
      </p:sp>
      <p:sp>
        <p:nvSpPr>
          <p:cNvPr id="4" name="Slide Number Placeholder 3"/>
          <p:cNvSpPr>
            <a:spLocks noGrp="1"/>
          </p:cNvSpPr>
          <p:nvPr>
            <p:ph type="sldNum" sz="quarter" idx="5"/>
          </p:nvPr>
        </p:nvSpPr>
        <p:spPr/>
        <p:txBody>
          <a:bodyPr/>
          <a:lstStyle/>
          <a:p>
            <a:fld id="{5A01C38D-F26D-4167-83EF-8774BC62D548}" type="slidenum">
              <a:rPr lang="en-US" smtClean="0"/>
              <a:t>21</a:t>
            </a:fld>
            <a:endParaRPr lang="en-US"/>
          </a:p>
        </p:txBody>
      </p:sp>
    </p:spTree>
    <p:extLst>
      <p:ext uri="{BB962C8B-B14F-4D97-AF65-F5344CB8AC3E}">
        <p14:creationId xmlns:p14="http://schemas.microsoft.com/office/powerpoint/2010/main" val="693207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Garg, S., Gentry, C., </a:t>
            </a:r>
            <a:r>
              <a:rPr lang="en-US" sz="1200" b="0" i="0" kern="1200" dirty="0" err="1">
                <a:solidFill>
                  <a:schemeClr val="tx1"/>
                </a:solidFill>
                <a:effectLst/>
                <a:latin typeface="+mn-lt"/>
                <a:ea typeface="+mn-ea"/>
                <a:cs typeface="+mn-cs"/>
              </a:rPr>
              <a:t>Sahai</a:t>
            </a:r>
            <a:r>
              <a:rPr lang="en-US" sz="1200" b="0" i="0" kern="1200" dirty="0">
                <a:solidFill>
                  <a:schemeClr val="tx1"/>
                </a:solidFill>
                <a:effectLst/>
                <a:latin typeface="+mn-lt"/>
                <a:ea typeface="+mn-ea"/>
                <a:cs typeface="+mn-cs"/>
              </a:rPr>
              <a:t>, A., Waters, B.</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Goldwasser, S., Kalai, Y.T., Popa, R.A., </a:t>
            </a:r>
            <a:r>
              <a:rPr lang="en-US" sz="1200" b="0" i="0" kern="1200" dirty="0" err="1">
                <a:solidFill>
                  <a:schemeClr val="tx1"/>
                </a:solidFill>
                <a:effectLst/>
                <a:latin typeface="+mn-lt"/>
                <a:ea typeface="+mn-ea"/>
                <a:cs typeface="+mn-cs"/>
              </a:rPr>
              <a:t>Vaikuntanathan</a:t>
            </a:r>
            <a:r>
              <a:rPr lang="en-US" sz="1200" b="0" i="0" kern="1200" dirty="0">
                <a:solidFill>
                  <a:schemeClr val="tx1"/>
                </a:solidFill>
                <a:effectLst/>
                <a:latin typeface="+mn-lt"/>
                <a:ea typeface="+mn-ea"/>
                <a:cs typeface="+mn-cs"/>
              </a:rPr>
              <a:t>, V., </a:t>
            </a:r>
            <a:r>
              <a:rPr lang="en-US" sz="1200" b="0" i="0" kern="1200" dirty="0" err="1">
                <a:solidFill>
                  <a:schemeClr val="tx1"/>
                </a:solidFill>
                <a:effectLst/>
                <a:latin typeface="+mn-lt"/>
                <a:ea typeface="+mn-ea"/>
                <a:cs typeface="+mn-cs"/>
              </a:rPr>
              <a:t>Zeldovich</a:t>
            </a:r>
            <a:r>
              <a:rPr lang="en-US" sz="1200" b="0" i="0" kern="1200" dirty="0">
                <a:solidFill>
                  <a:schemeClr val="tx1"/>
                </a:solidFill>
                <a:effectLst/>
                <a:latin typeface="+mn-lt"/>
                <a:ea typeface="+mn-ea"/>
                <a:cs typeface="+mn-cs"/>
              </a:rPr>
              <a:t>, N.</a:t>
            </a:r>
            <a:endParaRPr lang="en-US" dirty="0"/>
          </a:p>
          <a:p>
            <a:endParaRPr lang="en-US" dirty="0"/>
          </a:p>
          <a:p>
            <a:r>
              <a:rPr lang="en-US" dirty="0"/>
              <a:t>No generation algorithm.</a:t>
            </a:r>
          </a:p>
        </p:txBody>
      </p:sp>
      <p:sp>
        <p:nvSpPr>
          <p:cNvPr id="4" name="Slide Number Placeholder 3"/>
          <p:cNvSpPr>
            <a:spLocks noGrp="1"/>
          </p:cNvSpPr>
          <p:nvPr>
            <p:ph type="sldNum" sz="quarter" idx="5"/>
          </p:nvPr>
        </p:nvSpPr>
        <p:spPr/>
        <p:txBody>
          <a:bodyPr/>
          <a:lstStyle/>
          <a:p>
            <a:fld id="{5A01C38D-F26D-4167-83EF-8774BC62D548}" type="slidenum">
              <a:rPr lang="en-US" smtClean="0"/>
              <a:t>22</a:t>
            </a:fld>
            <a:endParaRPr lang="en-US"/>
          </a:p>
        </p:txBody>
      </p:sp>
    </p:spTree>
    <p:extLst>
      <p:ext uri="{BB962C8B-B14F-4D97-AF65-F5344CB8AC3E}">
        <p14:creationId xmlns:p14="http://schemas.microsoft.com/office/powerpoint/2010/main" val="190722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3</a:t>
            </a:fld>
            <a:endParaRPr lang="en-US"/>
          </a:p>
        </p:txBody>
      </p:sp>
    </p:spTree>
    <p:extLst>
      <p:ext uri="{BB962C8B-B14F-4D97-AF65-F5344CB8AC3E}">
        <p14:creationId xmlns:p14="http://schemas.microsoft.com/office/powerpoint/2010/main" val="819225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If there was a way for these two adversaries to predict the bit, then the corresponding extractors would be able to sign the randomness so we would break the single signer property.</a:t>
            </a:r>
          </a:p>
        </p:txBody>
      </p:sp>
      <p:sp>
        <p:nvSpPr>
          <p:cNvPr id="4" name="Slide Number Placeholder 3"/>
          <p:cNvSpPr>
            <a:spLocks noGrp="1"/>
          </p:cNvSpPr>
          <p:nvPr>
            <p:ph type="sldNum" sz="quarter" idx="5"/>
          </p:nvPr>
        </p:nvSpPr>
        <p:spPr/>
        <p:txBody>
          <a:bodyPr/>
          <a:lstStyle/>
          <a:p>
            <a:fld id="{5A01C38D-F26D-4167-83EF-8774BC62D548}" type="slidenum">
              <a:rPr lang="en-US" smtClean="0"/>
              <a:t>23</a:t>
            </a:fld>
            <a:endParaRPr lang="en-US"/>
          </a:p>
        </p:txBody>
      </p:sp>
    </p:spTree>
    <p:extLst>
      <p:ext uri="{BB962C8B-B14F-4D97-AF65-F5344CB8AC3E}">
        <p14:creationId xmlns:p14="http://schemas.microsoft.com/office/powerpoint/2010/main" val="1379843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attribute of a ciphertext does not satisfy the predicates of your keys, then you cannot decrypt.</a:t>
            </a:r>
          </a:p>
        </p:txBody>
      </p:sp>
      <p:sp>
        <p:nvSpPr>
          <p:cNvPr id="4" name="Slide Number Placeholder 3"/>
          <p:cNvSpPr>
            <a:spLocks noGrp="1"/>
          </p:cNvSpPr>
          <p:nvPr>
            <p:ph type="sldNum" sz="quarter" idx="5"/>
          </p:nvPr>
        </p:nvSpPr>
        <p:spPr/>
        <p:txBody>
          <a:bodyPr/>
          <a:lstStyle/>
          <a:p>
            <a:fld id="{5A01C38D-F26D-4167-83EF-8774BC62D548}" type="slidenum">
              <a:rPr lang="en-US" smtClean="0"/>
              <a:t>24</a:t>
            </a:fld>
            <a:endParaRPr lang="en-US"/>
          </a:p>
        </p:txBody>
      </p:sp>
    </p:spTree>
    <p:extLst>
      <p:ext uri="{BB962C8B-B14F-4D97-AF65-F5344CB8AC3E}">
        <p14:creationId xmlns:p14="http://schemas.microsoft.com/office/powerpoint/2010/main" val="2958906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We have to provide a valid path.</a:t>
                </a:r>
              </a:p>
              <a:p>
                <a:endParaRPr lang="en-US" dirty="0"/>
              </a:p>
              <a:p>
                <a:r>
                  <a:rPr lang="en-US" dirty="0"/>
                  <a:t>Security. If two adversaries manage to decrypt then, the corresponding simulators manage to provide valid paths for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m:t>
                        </m:r>
                      </m:e>
                    </m:d>
                  </m:oMath>
                </a14:m>
                <a:r>
                  <a:rPr lang="en-US" dirty="0"/>
                  <a:t>. If the public keys in both paths</a:t>
                </a:r>
                <a:r>
                  <a:rPr lang="en-US" baseline="0" dirty="0"/>
                  <a:t> are the same, then we break one shot signatures, because we signed the randomness with the same public key. If the paths are different, then consider the predicate of the last common node. If it is satisfied by </a:t>
                </a:r>
                <a14:m>
                  <m:oMath xmlns:m="http://schemas.openxmlformats.org/officeDocument/2006/math">
                    <m:r>
                      <a:rPr lang="en-US" b="0" i="1" baseline="0" smtClean="0">
                        <a:latin typeface="Cambria Math" panose="02040503050406030204" pitchFamily="18" charset="0"/>
                      </a:rPr>
                      <m:t>𝑥</m:t>
                    </m:r>
                  </m:oMath>
                </a14:m>
                <a:r>
                  <a:rPr lang="en-US" dirty="0"/>
                  <a:t>, then the</a:t>
                </a:r>
                <a:r>
                  <a:rPr lang="en-US" baseline="0" dirty="0"/>
                  <a:t> left child signs two messages, otherwise the right child.</a:t>
                </a:r>
                <a:endParaRPr lang="en-US" dirty="0"/>
              </a:p>
            </p:txBody>
          </p:sp>
        </mc:Choice>
        <mc:Fallback xmlns="">
          <p:sp>
            <p:nvSpPr>
              <p:cNvPr id="3" name="Notes Placeholder 2"/>
              <p:cNvSpPr>
                <a:spLocks noGrp="1"/>
              </p:cNvSpPr>
              <p:nvPr>
                <p:ph type="body" idx="1"/>
              </p:nvPr>
            </p:nvSpPr>
            <p:spPr/>
            <p:txBody>
              <a:bodyPr/>
              <a:lstStyle/>
              <a:p>
                <a:r>
                  <a:rPr lang="en-US" dirty="0"/>
                  <a:t>We have to provide a valid path.</a:t>
                </a:r>
              </a:p>
              <a:p>
                <a:endParaRPr lang="en-US" dirty="0"/>
              </a:p>
              <a:p>
                <a:r>
                  <a:rPr lang="en-US" dirty="0"/>
                  <a:t>Security. If two adversaries manage to decrypt then, the corresponding simulators manage to provide valid paths for </a:t>
                </a:r>
                <a:r>
                  <a:rPr lang="en-US" b="0" i="0">
                    <a:latin typeface="Cambria Math" panose="02040503050406030204" pitchFamily="18" charset="0"/>
                  </a:rPr>
                  <a:t>(𝑥,𝑟)</a:t>
                </a:r>
                <a:r>
                  <a:rPr lang="en-US" dirty="0"/>
                  <a:t>. If the public keys in both paths</a:t>
                </a:r>
                <a:r>
                  <a:rPr lang="en-US" baseline="0" dirty="0"/>
                  <a:t> are the same, then we break one shot signatures, because we signed the randomness with the same public key. If the paths are different, then consider the predicate of the last common node. If it is satisfied by </a:t>
                </a:r>
                <a:r>
                  <a:rPr lang="en-US" b="0" i="0" baseline="0">
                    <a:latin typeface="Cambria Math" panose="02040503050406030204" pitchFamily="18" charset="0"/>
                  </a:rPr>
                  <a:t>𝑥</a:t>
                </a:r>
                <a:r>
                  <a:rPr lang="en-US" dirty="0"/>
                  <a:t>, then the</a:t>
                </a:r>
                <a:r>
                  <a:rPr lang="en-US" baseline="0" dirty="0"/>
                  <a:t> left child signs two messages, otherwise the right child.</a:t>
                </a:r>
                <a:endParaRPr lang="en-US" dirty="0"/>
              </a:p>
            </p:txBody>
          </p:sp>
        </mc:Fallback>
      </mc:AlternateContent>
      <p:sp>
        <p:nvSpPr>
          <p:cNvPr id="4" name="Slide Number Placeholder 3"/>
          <p:cNvSpPr>
            <a:spLocks noGrp="1"/>
          </p:cNvSpPr>
          <p:nvPr>
            <p:ph type="sldNum" sz="quarter" idx="5"/>
          </p:nvPr>
        </p:nvSpPr>
        <p:spPr/>
        <p:txBody>
          <a:bodyPr/>
          <a:lstStyle/>
          <a:p>
            <a:fld id="{5A01C38D-F26D-4167-83EF-8774BC62D548}" type="slidenum">
              <a:rPr lang="en-US" smtClean="0"/>
              <a:t>25</a:t>
            </a:fld>
            <a:endParaRPr lang="en-US"/>
          </a:p>
        </p:txBody>
      </p:sp>
    </p:spTree>
    <p:extLst>
      <p:ext uri="{BB962C8B-B14F-4D97-AF65-F5344CB8AC3E}">
        <p14:creationId xmlns:p14="http://schemas.microsoft.com/office/powerpoint/2010/main" val="1182115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Mark.</a:t>
            </a:r>
          </a:p>
        </p:txBody>
      </p:sp>
      <p:sp>
        <p:nvSpPr>
          <p:cNvPr id="4" name="Slide Number Placeholder 3"/>
          <p:cNvSpPr>
            <a:spLocks noGrp="1"/>
          </p:cNvSpPr>
          <p:nvPr>
            <p:ph type="sldNum" sz="quarter" idx="5"/>
          </p:nvPr>
        </p:nvSpPr>
        <p:spPr/>
        <p:txBody>
          <a:bodyPr/>
          <a:lstStyle/>
          <a:p>
            <a:fld id="{5A01C38D-F26D-4167-83EF-8774BC62D548}" type="slidenum">
              <a:rPr lang="en-US" smtClean="0"/>
              <a:t>26</a:t>
            </a:fld>
            <a:endParaRPr lang="en-US"/>
          </a:p>
        </p:txBody>
      </p:sp>
    </p:spTree>
    <p:extLst>
      <p:ext uri="{BB962C8B-B14F-4D97-AF65-F5344CB8AC3E}">
        <p14:creationId xmlns:p14="http://schemas.microsoft.com/office/powerpoint/2010/main" val="2993683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public keys are from a one-shot signature.</a:t>
                </a:r>
              </a:p>
              <a:p>
                <a:endParaRPr lang="en-US" dirty="0"/>
              </a:p>
              <a:p>
                <a:r>
                  <a:rPr lang="en-US" dirty="0"/>
                  <a:t>We witness encrypt message </a:t>
                </a:r>
                <a14:m>
                  <m:oMath xmlns:m="http://schemas.openxmlformats.org/officeDocument/2006/math">
                    <m:r>
                      <a:rPr lang="en-US" b="0" i="1" smtClean="0">
                        <a:latin typeface="Cambria Math" panose="02040503050406030204" pitchFamily="18" charset="0"/>
                      </a:rPr>
                      <m:t>𝑚</m:t>
                    </m:r>
                  </m:oMath>
                </a14:m>
                <a:r>
                  <a:rPr lang="en-US" dirty="0"/>
                  <a:t> with respect to an instance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𝑟</m:t>
                        </m:r>
                      </m:e>
                    </m:d>
                  </m:oMath>
                </a14:m>
                <a:r>
                  <a:rPr lang="en-US" dirty="0"/>
                  <a:t> and in order for</a:t>
                </a:r>
                <a:r>
                  <a:rPr lang="en-US" baseline="0" dirty="0"/>
                  <a:t> the adversary to decrypt, it has to provide:</a:t>
                </a:r>
              </a:p>
              <a:p>
                <a:pPr marL="228600" indent="-228600">
                  <a:buAutoNum type="arabicPeriod"/>
                </a:pPr>
                <a:r>
                  <a:rPr lang="en-US" baseline="0" dirty="0"/>
                  <a:t>A proof </a:t>
                </a:r>
                <a14:m>
                  <m:oMath xmlns:m="http://schemas.openxmlformats.org/officeDocument/2006/math">
                    <m:r>
                      <a:rPr lang="en-US" b="0" i="1" baseline="0" smtClean="0">
                        <a:latin typeface="Cambria Math" panose="02040503050406030204" pitchFamily="18" charset="0"/>
                      </a:rPr>
                      <m:t>𝜋</m:t>
                    </m:r>
                  </m:oMath>
                </a14:m>
                <a:r>
                  <a:rPr lang="en-US" dirty="0"/>
                  <a:t> that </a:t>
                </a:r>
                <a14:m>
                  <m:oMath xmlns:m="http://schemas.openxmlformats.org/officeDocument/2006/math">
                    <m:r>
                      <a:rPr lang="en-US" b="0" i="1" smtClean="0">
                        <a:latin typeface="Cambria Math" panose="02040503050406030204" pitchFamily="18" charset="0"/>
                      </a:rPr>
                      <m:t>𝑖</m:t>
                    </m:r>
                  </m:oMath>
                </a14:m>
                <a:r>
                  <a:rPr lang="en-US" dirty="0"/>
                  <a:t> is in the set.</a:t>
                </a:r>
              </a:p>
              <a:p>
                <a:pPr marL="228600" indent="-228600">
                  <a:buAutoNum type="arabicPeriod"/>
                </a:pPr>
                <a:r>
                  <a:rPr lang="en-US" dirty="0"/>
                  <a:t>A proof </a:t>
                </a:r>
                <a14:m>
                  <m:oMath xmlns:m="http://schemas.openxmlformats.org/officeDocument/2006/math">
                    <m:r>
                      <a:rPr lang="en-US" b="0" i="1" smtClean="0">
                        <a:latin typeface="Cambria Math" panose="02040503050406030204" pitchFamily="18" charset="0"/>
                      </a:rPr>
                      <m:t>𝜏</m:t>
                    </m:r>
                  </m:oMath>
                </a14:m>
                <a:r>
                  <a:rPr lang="en-US" dirty="0"/>
                  <a:t> that </a:t>
                </a:r>
                <a14:m>
                  <m:oMath xmlns:m="http://schemas.openxmlformats.org/officeDocument/2006/math">
                    <m:r>
                      <a:rPr lang="en-US" b="0" i="1" smtClean="0">
                        <a:latin typeface="Cambria Math" panose="02040503050406030204" pitchFamily="18" charset="0"/>
                      </a:rPr>
                      <m:t>𝑝𝑘</m:t>
                    </m:r>
                  </m:oMath>
                </a14:m>
                <a:r>
                  <a:rPr lang="en-US" dirty="0"/>
                  <a:t> is the </a:t>
                </a:r>
                <a14:m>
                  <m:oMath xmlns:m="http://schemas.openxmlformats.org/officeDocument/2006/math">
                    <m:r>
                      <a:rPr lang="en-US" b="0" i="1" smtClean="0">
                        <a:latin typeface="Cambria Math" panose="02040503050406030204" pitchFamily="18" charset="0"/>
                      </a:rPr>
                      <m:t>𝑖</m:t>
                    </m:r>
                  </m:oMath>
                </a14:m>
                <a:r>
                  <a:rPr lang="en-US" dirty="0" err="1"/>
                  <a:t>th</a:t>
                </a:r>
                <a:r>
                  <a:rPr lang="en-US" dirty="0"/>
                  <a:t> element in the Merkle</a:t>
                </a:r>
                <a:r>
                  <a:rPr lang="en-US" baseline="0" dirty="0"/>
                  <a:t> tree of the master public key.</a:t>
                </a:r>
              </a:p>
              <a:p>
                <a:pPr marL="228600" indent="-228600">
                  <a:buAutoNum type="arabicPeriod"/>
                </a:pPr>
                <a:r>
                  <a:rPr lang="en-US" baseline="0" dirty="0"/>
                  <a:t>And finally, a signature on </a:t>
                </a:r>
                <a14:m>
                  <m:oMath xmlns:m="http://schemas.openxmlformats.org/officeDocument/2006/math">
                    <m:r>
                      <a:rPr lang="en-US" b="0" i="1" baseline="0" smtClean="0">
                        <a:latin typeface="Cambria Math" panose="02040503050406030204" pitchFamily="18" charset="0"/>
                      </a:rPr>
                      <m:t>𝑟</m:t>
                    </m:r>
                  </m:oMath>
                </a14:m>
                <a:r>
                  <a:rPr lang="en-US" dirty="0"/>
                  <a:t> that is verified by</a:t>
                </a:r>
                <a:r>
                  <a:rPr lang="en-US" baseline="0" dirty="0"/>
                  <a:t> </a:t>
                </a:r>
                <a14:m>
                  <m:oMath xmlns:m="http://schemas.openxmlformats.org/officeDocument/2006/math">
                    <m:r>
                      <a:rPr lang="en-US" b="0" i="1" baseline="0" smtClean="0">
                        <a:latin typeface="Cambria Math" panose="02040503050406030204" pitchFamily="18" charset="0"/>
                      </a:rPr>
                      <m:t>𝑝𝑘</m:t>
                    </m:r>
                  </m:oMath>
                </a14:m>
                <a:r>
                  <a:rPr lang="en-US" dirty="0"/>
                  <a:t>.</a:t>
                </a:r>
              </a:p>
              <a:p>
                <a:pPr marL="228600" indent="-228600">
                  <a:buAutoNum type="arabicPeriod"/>
                </a:pPr>
                <a:endParaRPr lang="en-US" dirty="0"/>
              </a:p>
              <a:p>
                <a:pPr marL="0" indent="0">
                  <a:buNone/>
                </a:pPr>
                <a:r>
                  <a:rPr lang="en-US" dirty="0"/>
                  <a:t>Security: If there is an </a:t>
                </a:r>
                <a14:m>
                  <m:oMath xmlns:m="http://schemas.openxmlformats.org/officeDocument/2006/math">
                    <m:r>
                      <a:rPr lang="en-US" b="0" i="1" smtClean="0">
                        <a:latin typeface="Cambria Math" panose="02040503050406030204" pitchFamily="18" charset="0"/>
                      </a:rPr>
                      <m:t>𝑖</m:t>
                    </m:r>
                  </m:oMath>
                </a14:m>
                <a:r>
                  <a:rPr lang="en-US" dirty="0"/>
                  <a:t> not in S, then collision</a:t>
                </a:r>
                <a:r>
                  <a:rPr lang="en-US" baseline="0" dirty="0"/>
                  <a:t> on h.</a:t>
                </a:r>
              </a:p>
              <a:p>
                <a:pPr marL="0" indent="0">
                  <a:buNone/>
                </a:pPr>
                <a:r>
                  <a:rPr lang="en-US" baseline="0" dirty="0"/>
                  <a:t>If all I are in S, then by pigeonhole principle, two of them will be the same. Now for this </a:t>
                </a:r>
                <a:r>
                  <a:rPr lang="en-US" baseline="0" dirty="0" err="1"/>
                  <a:t>i</a:t>
                </a:r>
                <a:r>
                  <a:rPr lang="en-US" baseline="0" dirty="0"/>
                  <a:t>, if the public keys are the same then we break one-shot signatures. If they are different then collision on the </a:t>
                </a:r>
                <a:r>
                  <a:rPr lang="en-US" baseline="0" dirty="0" err="1"/>
                  <a:t>mpk</a:t>
                </a:r>
                <a:r>
                  <a:rPr lang="en-US" baseline="0" dirty="0"/>
                  <a:t>.</a:t>
                </a:r>
                <a:endParaRPr lang="en-US" dirty="0"/>
              </a:p>
            </p:txBody>
          </p:sp>
        </mc:Choice>
        <mc:Fallback xmlns="">
          <p:sp>
            <p:nvSpPr>
              <p:cNvPr id="3" name="Notes Placeholder 2"/>
              <p:cNvSpPr>
                <a:spLocks noGrp="1"/>
              </p:cNvSpPr>
              <p:nvPr>
                <p:ph type="body" idx="1"/>
              </p:nvPr>
            </p:nvSpPr>
            <p:spPr/>
            <p:txBody>
              <a:bodyPr/>
              <a:lstStyle/>
              <a:p>
                <a:r>
                  <a:rPr lang="en-US" dirty="0"/>
                  <a:t>The public keys are from a one-shot signature.</a:t>
                </a:r>
              </a:p>
              <a:p>
                <a:endParaRPr lang="en-US" dirty="0"/>
              </a:p>
              <a:p>
                <a:r>
                  <a:rPr lang="en-US" dirty="0"/>
                  <a:t>We witness encrypt message </a:t>
                </a:r>
                <a:r>
                  <a:rPr lang="en-US" b="0" i="0">
                    <a:latin typeface="Cambria Math" panose="02040503050406030204" pitchFamily="18" charset="0"/>
                  </a:rPr>
                  <a:t>𝑚</a:t>
                </a:r>
                <a:r>
                  <a:rPr lang="en-US" dirty="0"/>
                  <a:t> with respect to an instance </a:t>
                </a:r>
                <a:r>
                  <a:rPr lang="en-US" b="0" i="0">
                    <a:latin typeface="Cambria Math" panose="02040503050406030204" pitchFamily="18" charset="0"/>
                  </a:rPr>
                  <a:t>(ℎ,𝑟)</a:t>
                </a:r>
                <a:r>
                  <a:rPr lang="en-US" dirty="0"/>
                  <a:t> and in order for</a:t>
                </a:r>
                <a:r>
                  <a:rPr lang="en-US" baseline="0" dirty="0"/>
                  <a:t> the adversary to decrypt, it has to provide:</a:t>
                </a:r>
              </a:p>
              <a:p>
                <a:pPr marL="228600" indent="-228600">
                  <a:buAutoNum type="arabicPeriod"/>
                </a:pPr>
                <a:r>
                  <a:rPr lang="en-US" baseline="0" dirty="0"/>
                  <a:t>A proof </a:t>
                </a:r>
                <a:r>
                  <a:rPr lang="en-US" b="0" i="0" baseline="0">
                    <a:latin typeface="Cambria Math" panose="02040503050406030204" pitchFamily="18" charset="0"/>
                  </a:rPr>
                  <a:t>𝜋</a:t>
                </a:r>
                <a:r>
                  <a:rPr lang="en-US" dirty="0"/>
                  <a:t> that </a:t>
                </a:r>
                <a:r>
                  <a:rPr lang="en-US" b="0" i="0">
                    <a:latin typeface="Cambria Math" panose="02040503050406030204" pitchFamily="18" charset="0"/>
                  </a:rPr>
                  <a:t>𝑖</a:t>
                </a:r>
                <a:r>
                  <a:rPr lang="en-US" dirty="0"/>
                  <a:t> is in the set.</a:t>
                </a:r>
              </a:p>
              <a:p>
                <a:pPr marL="228600" indent="-228600">
                  <a:buAutoNum type="arabicPeriod"/>
                </a:pPr>
                <a:r>
                  <a:rPr lang="en-US" dirty="0"/>
                  <a:t>A proof </a:t>
                </a:r>
                <a:r>
                  <a:rPr lang="en-US" b="0" i="0">
                    <a:latin typeface="Cambria Math" panose="02040503050406030204" pitchFamily="18" charset="0"/>
                  </a:rPr>
                  <a:t>𝜏</a:t>
                </a:r>
                <a:r>
                  <a:rPr lang="en-US" dirty="0"/>
                  <a:t> that </a:t>
                </a:r>
                <a:r>
                  <a:rPr lang="en-US" b="0" i="0">
                    <a:latin typeface="Cambria Math" panose="02040503050406030204" pitchFamily="18" charset="0"/>
                  </a:rPr>
                  <a:t>𝑝𝑘</a:t>
                </a:r>
                <a:r>
                  <a:rPr lang="en-US" dirty="0"/>
                  <a:t> is the </a:t>
                </a:r>
                <a:r>
                  <a:rPr lang="en-US" b="0" i="0">
                    <a:latin typeface="Cambria Math" panose="02040503050406030204" pitchFamily="18" charset="0"/>
                  </a:rPr>
                  <a:t>𝑖</a:t>
                </a:r>
                <a:r>
                  <a:rPr lang="en-US" dirty="0" err="1"/>
                  <a:t>th</a:t>
                </a:r>
                <a:r>
                  <a:rPr lang="en-US" dirty="0"/>
                  <a:t> element in the Merkle</a:t>
                </a:r>
                <a:r>
                  <a:rPr lang="en-US" baseline="0" dirty="0"/>
                  <a:t> tree of the master public key.</a:t>
                </a:r>
              </a:p>
              <a:p>
                <a:pPr marL="228600" indent="-228600">
                  <a:buAutoNum type="arabicPeriod"/>
                </a:pPr>
                <a:r>
                  <a:rPr lang="en-US" baseline="0" dirty="0"/>
                  <a:t>And finally, a signature on </a:t>
                </a:r>
                <a:r>
                  <a:rPr lang="en-US" b="0" i="0" baseline="0">
                    <a:latin typeface="Cambria Math" panose="02040503050406030204" pitchFamily="18" charset="0"/>
                  </a:rPr>
                  <a:t>𝑟</a:t>
                </a:r>
                <a:r>
                  <a:rPr lang="en-US" dirty="0"/>
                  <a:t> that is verified by</a:t>
                </a:r>
                <a:r>
                  <a:rPr lang="en-US" baseline="0" dirty="0"/>
                  <a:t> </a:t>
                </a:r>
                <a:r>
                  <a:rPr lang="en-US" b="0" i="0" baseline="0">
                    <a:latin typeface="Cambria Math" panose="02040503050406030204" pitchFamily="18" charset="0"/>
                  </a:rPr>
                  <a:t>𝑝𝑘</a:t>
                </a:r>
                <a:r>
                  <a:rPr lang="en-US" dirty="0"/>
                  <a:t>.</a:t>
                </a:r>
              </a:p>
            </p:txBody>
          </p:sp>
        </mc:Fallback>
      </mc:AlternateContent>
      <p:sp>
        <p:nvSpPr>
          <p:cNvPr id="4" name="Slide Number Placeholder 3"/>
          <p:cNvSpPr>
            <a:spLocks noGrp="1"/>
          </p:cNvSpPr>
          <p:nvPr>
            <p:ph type="sldNum" sz="quarter" idx="5"/>
          </p:nvPr>
        </p:nvSpPr>
        <p:spPr/>
        <p:txBody>
          <a:bodyPr/>
          <a:lstStyle/>
          <a:p>
            <a:fld id="{5A01C38D-F26D-4167-83EF-8774BC62D548}" type="slidenum">
              <a:rPr lang="en-US" smtClean="0"/>
              <a:t>27</a:t>
            </a:fld>
            <a:endParaRPr lang="en-US"/>
          </a:p>
        </p:txBody>
      </p:sp>
    </p:spTree>
    <p:extLst>
      <p:ext uri="{BB962C8B-B14F-4D97-AF65-F5344CB8AC3E}">
        <p14:creationId xmlns:p14="http://schemas.microsoft.com/office/powerpoint/2010/main" val="605035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Mahadev, FOCS 18 in a totally different context.</a:t>
            </a:r>
          </a:p>
          <a:p>
            <a:endParaRPr lang="en-US" dirty="0"/>
          </a:p>
          <a:p>
            <a:r>
              <a:rPr lang="en-US" dirty="0" err="1"/>
              <a:t>Alagic</a:t>
            </a:r>
            <a:r>
              <a:rPr lang="en-US" dirty="0"/>
              <a:t>, Childs, </a:t>
            </a:r>
            <a:r>
              <a:rPr lang="en-US" dirty="0" err="1"/>
              <a:t>Grilo</a:t>
            </a:r>
            <a:r>
              <a:rPr lang="en-US" dirty="0"/>
              <a:t>, Hung</a:t>
            </a:r>
          </a:p>
        </p:txBody>
      </p:sp>
      <p:sp>
        <p:nvSpPr>
          <p:cNvPr id="4" name="Slide Number Placeholder 3"/>
          <p:cNvSpPr>
            <a:spLocks noGrp="1"/>
          </p:cNvSpPr>
          <p:nvPr>
            <p:ph type="sldNum" sz="quarter" idx="5"/>
          </p:nvPr>
        </p:nvSpPr>
        <p:spPr/>
        <p:txBody>
          <a:bodyPr/>
          <a:lstStyle/>
          <a:p>
            <a:fld id="{5A01C38D-F26D-4167-83EF-8774BC62D548}" type="slidenum">
              <a:rPr lang="en-US" smtClean="0"/>
              <a:t>31</a:t>
            </a:fld>
            <a:endParaRPr lang="en-US"/>
          </a:p>
        </p:txBody>
      </p:sp>
    </p:spTree>
    <p:extLst>
      <p:ext uri="{BB962C8B-B14F-4D97-AF65-F5344CB8AC3E}">
        <p14:creationId xmlns:p14="http://schemas.microsoft.com/office/powerpoint/2010/main" val="151506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Aaronson, Liu, Zhang</a:t>
            </a:r>
          </a:p>
          <a:p>
            <a:endParaRPr lang="en-US" dirty="0"/>
          </a:p>
          <a:p>
            <a:r>
              <a:rPr lang="en-US" dirty="0"/>
              <a:t>Given the quantum state, one cannot generate two states that both can be used to evaluate the function.</a:t>
            </a:r>
          </a:p>
          <a:p>
            <a:endParaRPr lang="en-US" dirty="0"/>
          </a:p>
          <a:p>
            <a:r>
              <a:rPr lang="en-US" dirty="0"/>
              <a:t>Copy protection is a stronger form of obfuscation. If I could learn the function from quantum state then I could make copies of it. Handwavy argument but gives a flavor of what copy protection is.</a:t>
            </a:r>
          </a:p>
        </p:txBody>
      </p:sp>
      <p:sp>
        <p:nvSpPr>
          <p:cNvPr id="4" name="Slide Number Placeholder 3"/>
          <p:cNvSpPr>
            <a:spLocks noGrp="1"/>
          </p:cNvSpPr>
          <p:nvPr>
            <p:ph type="sldNum" sz="quarter" idx="5"/>
          </p:nvPr>
        </p:nvSpPr>
        <p:spPr/>
        <p:txBody>
          <a:bodyPr/>
          <a:lstStyle/>
          <a:p>
            <a:fld id="{5A01C38D-F26D-4167-83EF-8774BC62D548}" type="slidenum">
              <a:rPr lang="en-US" smtClean="0"/>
              <a:t>4</a:t>
            </a:fld>
            <a:endParaRPr lang="en-US"/>
          </a:p>
        </p:txBody>
      </p:sp>
    </p:spTree>
    <p:extLst>
      <p:ext uri="{BB962C8B-B14F-4D97-AF65-F5344CB8AC3E}">
        <p14:creationId xmlns:p14="http://schemas.microsoft.com/office/powerpoint/2010/main" val="77791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Aaronson, Liu, Zhang: By modifying the public-key quantum money scheme from hidden subspaces.</a:t>
            </a:r>
          </a:p>
          <a:p>
            <a:r>
              <a:rPr lang="en-US" dirty="0"/>
              <a:t>Ananth, La </a:t>
            </a:r>
            <a:r>
              <a:rPr lang="en-US" dirty="0" err="1"/>
              <a:t>Placa</a:t>
            </a:r>
            <a:r>
              <a:rPr lang="en-US" dirty="0"/>
              <a:t>: By modifying the impossibility result of VBB obfuscation.</a:t>
            </a:r>
          </a:p>
          <a:p>
            <a:endParaRPr lang="en-US" dirty="0"/>
          </a:p>
          <a:p>
            <a:r>
              <a:rPr lang="en-US" dirty="0"/>
              <a:t>If we had a generic copy protection, we could build unclonable decryption by copy protecting the decryption algorithm.</a:t>
            </a:r>
          </a:p>
        </p:txBody>
      </p:sp>
      <p:sp>
        <p:nvSpPr>
          <p:cNvPr id="4" name="Slide Number Placeholder 3"/>
          <p:cNvSpPr>
            <a:spLocks noGrp="1"/>
          </p:cNvSpPr>
          <p:nvPr>
            <p:ph type="sldNum" sz="quarter" idx="5"/>
          </p:nvPr>
        </p:nvSpPr>
        <p:spPr/>
        <p:txBody>
          <a:bodyPr/>
          <a:lstStyle/>
          <a:p>
            <a:fld id="{5A01C38D-F26D-4167-83EF-8774BC62D548}" type="slidenum">
              <a:rPr lang="en-US" smtClean="0"/>
              <a:t>5</a:t>
            </a:fld>
            <a:endParaRPr lang="en-US"/>
          </a:p>
        </p:txBody>
      </p:sp>
    </p:spTree>
    <p:extLst>
      <p:ext uri="{BB962C8B-B14F-4D97-AF65-F5344CB8AC3E}">
        <p14:creationId xmlns:p14="http://schemas.microsoft.com/office/powerpoint/2010/main" val="301947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Dishonestly Generated Keys was introduced by Zhandry</a:t>
            </a:r>
          </a:p>
        </p:txBody>
      </p:sp>
      <p:sp>
        <p:nvSpPr>
          <p:cNvPr id="4" name="Slide Number Placeholder 3"/>
          <p:cNvSpPr>
            <a:spLocks noGrp="1"/>
          </p:cNvSpPr>
          <p:nvPr>
            <p:ph type="sldNum" sz="quarter" idx="5"/>
          </p:nvPr>
        </p:nvSpPr>
        <p:spPr/>
        <p:txBody>
          <a:bodyPr/>
          <a:lstStyle/>
          <a:p>
            <a:fld id="{5A01C38D-F26D-4167-83EF-8774BC62D548}" type="slidenum">
              <a:rPr lang="en-US" smtClean="0"/>
              <a:t>6</a:t>
            </a:fld>
            <a:endParaRPr lang="en-US"/>
          </a:p>
        </p:txBody>
      </p:sp>
    </p:spTree>
    <p:extLst>
      <p:ext uri="{BB962C8B-B14F-4D97-AF65-F5344CB8AC3E}">
        <p14:creationId xmlns:p14="http://schemas.microsoft.com/office/powerpoint/2010/main" val="322705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 provider</a:t>
            </a:r>
          </a:p>
          <a:p>
            <a:r>
              <a:rPr lang="en-US" dirty="0"/>
              <a:t>What happens if some people decide to broadcast their secret keys? The cryptographic area of traitor tracing (</a:t>
            </a:r>
            <a:r>
              <a:rPr lang="en-US" dirty="0" err="1"/>
              <a:t>Chor</a:t>
            </a:r>
            <a:r>
              <a:rPr lang="en-US" dirty="0"/>
              <a:t>, Fiat, </a:t>
            </a:r>
            <a:r>
              <a:rPr lang="en-US" dirty="0" err="1"/>
              <a:t>Naor</a:t>
            </a:r>
            <a:r>
              <a:rPr lang="en-US" dirty="0"/>
              <a:t>) aims to not prevent, because this is impossible, but manage to track down the malicious parties.</a:t>
            </a:r>
          </a:p>
        </p:txBody>
      </p:sp>
      <p:sp>
        <p:nvSpPr>
          <p:cNvPr id="4" name="Slide Number Placeholder 3"/>
          <p:cNvSpPr>
            <a:spLocks noGrp="1"/>
          </p:cNvSpPr>
          <p:nvPr>
            <p:ph type="sldNum" sz="quarter" idx="5"/>
          </p:nvPr>
        </p:nvSpPr>
        <p:spPr/>
        <p:txBody>
          <a:bodyPr/>
          <a:lstStyle/>
          <a:p>
            <a:fld id="{5A01C38D-F26D-4167-83EF-8774BC62D548}" type="slidenum">
              <a:rPr lang="en-US" smtClean="0"/>
              <a:t>7</a:t>
            </a:fld>
            <a:endParaRPr lang="en-US"/>
          </a:p>
        </p:txBody>
      </p:sp>
    </p:spTree>
    <p:extLst>
      <p:ext uri="{BB962C8B-B14F-4D97-AF65-F5344CB8AC3E}">
        <p14:creationId xmlns:p14="http://schemas.microsoft.com/office/powerpoint/2010/main" val="393404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pair can be for a signature, an encryption or any other cryptographic primitive.</a:t>
            </a:r>
          </a:p>
          <a:p>
            <a:endParaRPr lang="en-US" dirty="0"/>
          </a:p>
          <a:p>
            <a:r>
              <a:rPr lang="en-US" dirty="0"/>
              <a:t>We would like to have a mechanism to verify that a key has leaked.</a:t>
            </a:r>
          </a:p>
          <a:p>
            <a:endParaRPr lang="en-US" dirty="0"/>
          </a:p>
          <a:p>
            <a:r>
              <a:rPr lang="en-US" dirty="0"/>
              <a:t>Hard classically in some settings. For example if it a decryption key then the adversary may never get detected.</a:t>
            </a:r>
          </a:p>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8</a:t>
            </a:fld>
            <a:endParaRPr lang="en-US"/>
          </a:p>
        </p:txBody>
      </p:sp>
    </p:spTree>
    <p:extLst>
      <p:ext uri="{BB962C8B-B14F-4D97-AF65-F5344CB8AC3E}">
        <p14:creationId xmlns:p14="http://schemas.microsoft.com/office/powerpoint/2010/main" val="243762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remember from proposal.</a:t>
            </a:r>
          </a:p>
          <a:p>
            <a:endParaRPr lang="en-US" dirty="0"/>
          </a:p>
          <a:p>
            <a:r>
              <a:rPr lang="en-US" dirty="0"/>
              <a:t>Amos, Kiayias, Zhandry</a:t>
            </a:r>
          </a:p>
          <a:p>
            <a:endParaRPr lang="en-US" dirty="0"/>
          </a:p>
          <a:p>
            <a:r>
              <a:rPr lang="en-US" dirty="0"/>
              <a:t>CRS necessary, same reason that we need a CRS for CRHF.</a:t>
            </a:r>
          </a:p>
          <a:p>
            <a:endParaRPr lang="en-US" dirty="0"/>
          </a:p>
          <a:p>
            <a:r>
              <a:rPr lang="en-US" dirty="0"/>
              <a:t>Two things to notice:</a:t>
            </a:r>
          </a:p>
          <a:p>
            <a:pPr marL="228600" indent="-228600">
              <a:buAutoNum type="arabicPeriod"/>
            </a:pPr>
            <a:r>
              <a:rPr lang="en-US" dirty="0"/>
              <a:t>Adversary gets to pick the public key.</a:t>
            </a:r>
          </a:p>
          <a:p>
            <a:pPr marL="228600" indent="-228600">
              <a:buAutoNum type="arabicPeriod"/>
            </a:pPr>
            <a:r>
              <a:rPr lang="en-US" dirty="0"/>
              <a:t>Communication with the challenger is purely classical.</a:t>
            </a:r>
          </a:p>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9</a:t>
            </a:fld>
            <a:endParaRPr lang="en-US"/>
          </a:p>
        </p:txBody>
      </p:sp>
    </p:spTree>
    <p:extLst>
      <p:ext uri="{BB962C8B-B14F-4D97-AF65-F5344CB8AC3E}">
        <p14:creationId xmlns:p14="http://schemas.microsoft.com/office/powerpoint/2010/main" val="1597694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Zvika Brakerski ; Paul </a:t>
            </a:r>
            <a:r>
              <a:rPr lang="en-US" dirty="0" err="1"/>
              <a:t>Christiano</a:t>
            </a:r>
            <a:r>
              <a:rPr lang="en-US" dirty="0"/>
              <a:t> ; Urmila Mahadev ; Umesh </a:t>
            </a:r>
            <a:r>
              <a:rPr lang="en-US" dirty="0" err="1"/>
              <a:t>Vazirani</a:t>
            </a:r>
            <a:r>
              <a:rPr lang="en-US" dirty="0"/>
              <a:t> ; Thomas </a:t>
            </a:r>
            <a:r>
              <a:rPr lang="en-US" dirty="0" err="1"/>
              <a:t>Vidick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Classical verifier and quantum prover. The prover wants to convince the verifier that it is quantum.</a:t>
            </a:r>
          </a:p>
          <a:p>
            <a:endParaRPr lang="en-US" dirty="0"/>
          </a:p>
          <a:p>
            <a:r>
              <a:rPr lang="en-US" dirty="0"/>
              <a:t>Analyze security. Mention that the underlying assumption does not even need to be post-quantum.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10</a:t>
            </a:fld>
            <a:endParaRPr lang="en-US"/>
          </a:p>
        </p:txBody>
      </p:sp>
    </p:spTree>
    <p:extLst>
      <p:ext uri="{BB962C8B-B14F-4D97-AF65-F5344CB8AC3E}">
        <p14:creationId xmlns:p14="http://schemas.microsoft.com/office/powerpoint/2010/main" val="288030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dirty="0"/>
              <a:t>Click to edit Master title style</a:t>
            </a:r>
          </a:p>
        </p:txBody>
      </p:sp>
      <p:sp>
        <p:nvSpPr>
          <p:cNvPr id="2" name="TextBox 1">
            <a:extLst>
              <a:ext uri="{FF2B5EF4-FFF2-40B4-BE49-F238E27FC236}">
                <a16:creationId xmlns:a16="http://schemas.microsoft.com/office/drawing/2014/main" id="{2571632E-314D-4B3D-89DC-1AD844F67530}"/>
              </a:ext>
            </a:extLst>
          </p:cNvPr>
          <p:cNvSpPr txBox="1"/>
          <p:nvPr userDrawn="1"/>
        </p:nvSpPr>
        <p:spPr>
          <a:xfrm>
            <a:off x="9966155" y="493725"/>
            <a:ext cx="1621411" cy="914400"/>
          </a:xfrm>
          <a:prstGeom prst="rect">
            <a:avLst/>
          </a:prstGeom>
        </p:spPr>
        <p:txBody>
          <a:bodyPr vert="horz" wrap="none" lIns="91440" tIns="45720" rIns="91440" bIns="45720" rtlCol="0">
            <a:noAutofit/>
          </a:bodyPr>
          <a:lstStyle/>
          <a:p>
            <a:pPr marL="285750" indent="-285750" algn="l">
              <a:lnSpc>
                <a:spcPts val="1800"/>
              </a:lnSpc>
              <a:spcAft>
                <a:spcPts val="600"/>
              </a:spcAft>
              <a:buFont typeface="Segoe UI" panose="020B0502040204020203" pitchFamily="34" charset="0"/>
              <a:buChar char="■"/>
            </a:pPr>
            <a:r>
              <a:rPr lang="en-US" sz="1800" dirty="0">
                <a:solidFill>
                  <a:schemeClr val="accent2"/>
                </a:solidFill>
                <a:latin typeface="Segoe UI" panose="020B0502040204020203" pitchFamily="34" charset="0"/>
                <a:cs typeface="Segoe UI" panose="020B0502040204020203" pitchFamily="34" charset="0"/>
              </a:rPr>
              <a:t>Quantum</a:t>
            </a:r>
          </a:p>
          <a:p>
            <a:pPr marL="285750" indent="-285750" algn="l">
              <a:lnSpc>
                <a:spcPts val="1800"/>
              </a:lnSpc>
              <a:spcAft>
                <a:spcPts val="600"/>
              </a:spcAft>
              <a:buFont typeface="Segoe UI" panose="020B0502040204020203" pitchFamily="34" charset="0"/>
              <a:buChar char="■"/>
            </a:pPr>
            <a:r>
              <a:rPr lang="en-US" sz="1800" dirty="0">
                <a:solidFill>
                  <a:schemeClr val="tx1"/>
                </a:solidFill>
                <a:latin typeface="Segoe UI" panose="020B0502040204020203" pitchFamily="34" charset="0"/>
                <a:cs typeface="Segoe UI" panose="020B0502040204020203" pitchFamily="34" charset="0"/>
              </a:rPr>
              <a:t>Classical</a:t>
            </a:r>
          </a:p>
        </p:txBody>
      </p:sp>
    </p:spTree>
    <p:extLst>
      <p:ext uri="{BB962C8B-B14F-4D97-AF65-F5344CB8AC3E}">
        <p14:creationId xmlns:p14="http://schemas.microsoft.com/office/powerpoint/2010/main" val="314815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9/10/2020</a:t>
            </a:fld>
            <a:endParaRPr lang="en-US"/>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Ls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1.png"/><Relationship Id="rId7"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74.png"/><Relationship Id="rId4" Type="http://schemas.openxmlformats.org/officeDocument/2006/relationships/image" Target="../media/image62.svg"/><Relationship Id="rId9" Type="http://schemas.openxmlformats.org/officeDocument/2006/relationships/image" Target="../media/image73.png"/></Relationships>
</file>

<file path=ppt/slides/_rels/slide11.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8.sv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svg"/><Relationship Id="rId9" Type="http://schemas.openxmlformats.org/officeDocument/2006/relationships/image" Target="../media/image81.png"/><Relationship Id="rId14" Type="http://schemas.openxmlformats.org/officeDocument/2006/relationships/image" Target="../media/image86.png"/></Relationships>
</file>

<file path=ppt/slides/_rels/slide12.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2.png"/><Relationship Id="rId18" Type="http://schemas.openxmlformats.org/officeDocument/2006/relationships/image" Target="../media/image97.png"/><Relationship Id="rId3" Type="http://schemas.openxmlformats.org/officeDocument/2006/relationships/image" Target="../media/image76.svg"/><Relationship Id="rId7" Type="http://schemas.openxmlformats.org/officeDocument/2006/relationships/image" Target="../media/image88.png"/><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image" Target="../media/image75.png"/><Relationship Id="rId16" Type="http://schemas.openxmlformats.org/officeDocument/2006/relationships/image" Target="../media/image95.png"/><Relationship Id="rId1" Type="http://schemas.openxmlformats.org/officeDocument/2006/relationships/slideLayout" Target="../slideLayouts/slideLayout6.xml"/><Relationship Id="rId6" Type="http://schemas.openxmlformats.org/officeDocument/2006/relationships/image" Target="../media/image87.png"/><Relationship Id="rId11" Type="http://schemas.openxmlformats.org/officeDocument/2006/relationships/image" Target="../media/image84.svg"/><Relationship Id="rId5" Type="http://schemas.openxmlformats.org/officeDocument/2006/relationships/image" Target="../media/image78.svg"/><Relationship Id="rId15" Type="http://schemas.openxmlformats.org/officeDocument/2006/relationships/image" Target="../media/image94.png"/><Relationship Id="rId10" Type="http://schemas.openxmlformats.org/officeDocument/2006/relationships/image" Target="../media/image83.png"/><Relationship Id="rId19" Type="http://schemas.openxmlformats.org/officeDocument/2006/relationships/image" Target="../media/image98.png"/><Relationship Id="rId4" Type="http://schemas.openxmlformats.org/officeDocument/2006/relationships/image" Target="../media/image77.png"/><Relationship Id="rId9" Type="http://schemas.openxmlformats.org/officeDocument/2006/relationships/image" Target="../media/image90.png"/><Relationship Id="rId14" Type="http://schemas.openxmlformats.org/officeDocument/2006/relationships/image" Target="../media/image93.svg"/></Relationships>
</file>

<file path=ppt/slides/_rels/slide13.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115.png"/><Relationship Id="rId3" Type="http://schemas.openxmlformats.org/officeDocument/2006/relationships/image" Target="../media/image100.png"/><Relationship Id="rId7" Type="http://schemas.openxmlformats.org/officeDocument/2006/relationships/image" Target="../media/image104.sv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image" Target="../media/image99.png"/><Relationship Id="rId16" Type="http://schemas.openxmlformats.org/officeDocument/2006/relationships/image" Target="../media/image113.png"/><Relationship Id="rId1" Type="http://schemas.openxmlformats.org/officeDocument/2006/relationships/slideLayout" Target="../slideLayouts/slideLayout6.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sv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svg"/><Relationship Id="rId14" Type="http://schemas.openxmlformats.org/officeDocument/2006/relationships/image" Target="../media/image111.png"/></Relationships>
</file>

<file path=ppt/slides/_rels/slide14.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630.png"/><Relationship Id="rId7" Type="http://schemas.openxmlformats.org/officeDocument/2006/relationships/image" Target="../media/image75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40.png"/><Relationship Id="rId11" Type="http://schemas.openxmlformats.org/officeDocument/2006/relationships/image" Target="../media/image126.svg"/><Relationship Id="rId5" Type="http://schemas.openxmlformats.org/officeDocument/2006/relationships/image" Target="../media/image730.png"/><Relationship Id="rId10" Type="http://schemas.openxmlformats.org/officeDocument/2006/relationships/image" Target="../media/image125.png"/><Relationship Id="rId4" Type="http://schemas.openxmlformats.org/officeDocument/2006/relationships/image" Target="../media/image720.png"/><Relationship Id="rId9" Type="http://schemas.openxmlformats.org/officeDocument/2006/relationships/image" Target="../media/image710.png"/></Relationships>
</file>

<file path=ppt/slides/_rels/slide16.xml.rels><?xml version="1.0" encoding="UTF-8" standalone="yes"?>
<Relationships xmlns="http://schemas.openxmlformats.org/package/2006/relationships"><Relationship Id="rId8" Type="http://schemas.openxmlformats.org/officeDocument/2006/relationships/image" Target="../media/image820.png"/><Relationship Id="rId13" Type="http://schemas.openxmlformats.org/officeDocument/2006/relationships/image" Target="../media/image870.png"/><Relationship Id="rId3" Type="http://schemas.openxmlformats.org/officeDocument/2006/relationships/image" Target="../media/image4.png"/><Relationship Id="rId7" Type="http://schemas.openxmlformats.org/officeDocument/2006/relationships/image" Target="../media/image810.png"/><Relationship Id="rId12" Type="http://schemas.openxmlformats.org/officeDocument/2006/relationships/image" Target="../media/image86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7.svg"/><Relationship Id="rId11" Type="http://schemas.openxmlformats.org/officeDocument/2006/relationships/image" Target="../media/image850.png"/><Relationship Id="rId5" Type="http://schemas.openxmlformats.org/officeDocument/2006/relationships/image" Target="../media/image27.png"/><Relationship Id="rId15" Type="http://schemas.openxmlformats.org/officeDocument/2006/relationships/image" Target="../media/image890.png"/><Relationship Id="rId10" Type="http://schemas.openxmlformats.org/officeDocument/2006/relationships/image" Target="../media/image84.png"/><Relationship Id="rId4" Type="http://schemas.openxmlformats.org/officeDocument/2006/relationships/image" Target="../media/image5.svg"/><Relationship Id="rId9" Type="http://schemas.openxmlformats.org/officeDocument/2006/relationships/image" Target="../media/image830.png"/><Relationship Id="rId14" Type="http://schemas.openxmlformats.org/officeDocument/2006/relationships/image" Target="../media/image88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910.png"/><Relationship Id="rId13" Type="http://schemas.openxmlformats.org/officeDocument/2006/relationships/image" Target="../media/image960.png"/><Relationship Id="rId3" Type="http://schemas.openxmlformats.org/officeDocument/2006/relationships/image" Target="../media/image900.png"/><Relationship Id="rId7" Type="http://schemas.openxmlformats.org/officeDocument/2006/relationships/image" Target="../media/image11.svg"/><Relationship Id="rId12" Type="http://schemas.openxmlformats.org/officeDocument/2006/relationships/image" Target="../media/image950.png"/><Relationship Id="rId17" Type="http://schemas.openxmlformats.org/officeDocument/2006/relationships/image" Target="../media/image800.png"/><Relationship Id="rId2" Type="http://schemas.openxmlformats.org/officeDocument/2006/relationships/notesSlide" Target="../notesSlides/notesSlide15.xml"/><Relationship Id="rId16" Type="http://schemas.openxmlformats.org/officeDocument/2006/relationships/image" Target="../media/image990.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940.png"/><Relationship Id="rId5" Type="http://schemas.openxmlformats.org/officeDocument/2006/relationships/image" Target="../media/image5.svg"/><Relationship Id="rId15" Type="http://schemas.openxmlformats.org/officeDocument/2006/relationships/image" Target="../media/image980.png"/><Relationship Id="rId10" Type="http://schemas.openxmlformats.org/officeDocument/2006/relationships/image" Target="../media/image93.png"/><Relationship Id="rId4" Type="http://schemas.openxmlformats.org/officeDocument/2006/relationships/image" Target="../media/image4.png"/><Relationship Id="rId9" Type="http://schemas.openxmlformats.org/officeDocument/2006/relationships/image" Target="../media/image920.png"/><Relationship Id="rId14" Type="http://schemas.openxmlformats.org/officeDocument/2006/relationships/image" Target="../media/image970.png"/></Relationships>
</file>

<file path=ppt/slides/_rels/slide19.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6.png"/><Relationship Id="rId3" Type="http://schemas.openxmlformats.org/officeDocument/2006/relationships/image" Target="../media/image1010.png"/><Relationship Id="rId7" Type="http://schemas.openxmlformats.org/officeDocument/2006/relationships/image" Target="../media/image11.svg"/><Relationship Id="rId12" Type="http://schemas.openxmlformats.org/officeDocument/2006/relationships/image" Target="../media/image1050.png"/><Relationship Id="rId2" Type="http://schemas.openxmlformats.org/officeDocument/2006/relationships/notesSlide" Target="../notesSlides/notesSlide16.xml"/><Relationship Id="rId16" Type="http://schemas.openxmlformats.org/officeDocument/2006/relationships/image" Target="../media/image1070.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950.png"/><Relationship Id="rId5" Type="http://schemas.openxmlformats.org/officeDocument/2006/relationships/image" Target="../media/image5.svg"/><Relationship Id="rId15" Type="http://schemas.openxmlformats.org/officeDocument/2006/relationships/image" Target="../media/image990.png"/><Relationship Id="rId10" Type="http://schemas.openxmlformats.org/officeDocument/2006/relationships/image" Target="../media/image104.png"/><Relationship Id="rId4" Type="http://schemas.openxmlformats.org/officeDocument/2006/relationships/image" Target="../media/image4.png"/><Relationship Id="rId9" Type="http://schemas.openxmlformats.org/officeDocument/2006/relationships/image" Target="../media/image1030.png"/><Relationship Id="rId14" Type="http://schemas.openxmlformats.org/officeDocument/2006/relationships/image" Target="../media/image98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1130.png"/><Relationship Id="rId3" Type="http://schemas.openxmlformats.org/officeDocument/2006/relationships/image" Target="../media/image1080.png"/><Relationship Id="rId7" Type="http://schemas.openxmlformats.org/officeDocument/2006/relationships/image" Target="../media/image112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110.png"/><Relationship Id="rId5" Type="http://schemas.openxmlformats.org/officeDocument/2006/relationships/image" Target="../media/image1100.png"/><Relationship Id="rId4" Type="http://schemas.openxmlformats.org/officeDocument/2006/relationships/image" Target="../media/image1090.png"/></Relationships>
</file>

<file path=ppt/slides/_rels/slide21.xml.rels><?xml version="1.0" encoding="UTF-8" standalone="yes"?>
<Relationships xmlns="http://schemas.openxmlformats.org/package/2006/relationships"><Relationship Id="rId8" Type="http://schemas.openxmlformats.org/officeDocument/2006/relationships/image" Target="../media/image1190.png"/><Relationship Id="rId13" Type="http://schemas.openxmlformats.org/officeDocument/2006/relationships/image" Target="../media/image27.png"/><Relationship Id="rId3" Type="http://schemas.openxmlformats.org/officeDocument/2006/relationships/image" Target="../media/image1140.png"/><Relationship Id="rId7" Type="http://schemas.openxmlformats.org/officeDocument/2006/relationships/image" Target="../media/image1180.png"/><Relationship Id="rId12" Type="http://schemas.openxmlformats.org/officeDocument/2006/relationships/image" Target="../media/image5.sv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160.png"/><Relationship Id="rId11" Type="http://schemas.openxmlformats.org/officeDocument/2006/relationships/image" Target="../media/image4.png"/><Relationship Id="rId5" Type="http://schemas.openxmlformats.org/officeDocument/2006/relationships/image" Target="../media/image1000.png"/><Relationship Id="rId15" Type="http://schemas.openxmlformats.org/officeDocument/2006/relationships/image" Target="../media/image1200.png"/><Relationship Id="rId10" Type="http://schemas.openxmlformats.org/officeDocument/2006/relationships/image" Target="../media/image1210.png"/><Relationship Id="rId4" Type="http://schemas.openxmlformats.org/officeDocument/2006/relationships/image" Target="../media/image1150.png"/><Relationship Id="rId9" Type="http://schemas.openxmlformats.org/officeDocument/2006/relationships/image" Target="../media/image1170.png"/><Relationship Id="rId14" Type="http://schemas.openxmlformats.org/officeDocument/2006/relationships/image" Target="../media/image59.svg"/></Relationships>
</file>

<file path=ppt/slides/_rels/slide22.xml.rels><?xml version="1.0" encoding="UTF-8" standalone="yes"?>
<Relationships xmlns="http://schemas.openxmlformats.org/package/2006/relationships"><Relationship Id="rId3" Type="http://schemas.openxmlformats.org/officeDocument/2006/relationships/image" Target="../media/image122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28.jxr"/></Relationships>
</file>

<file path=ppt/slides/_rels/slide23.xml.rels><?xml version="1.0" encoding="UTF-8" standalone="yes"?>
<Relationships xmlns="http://schemas.openxmlformats.org/package/2006/relationships"><Relationship Id="rId3" Type="http://schemas.openxmlformats.org/officeDocument/2006/relationships/image" Target="../media/image124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250.png"/></Relationships>
</file>

<file path=ppt/slides/_rels/slide24.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18" Type="http://schemas.openxmlformats.org/officeDocument/2006/relationships/image" Target="../media/image129.svg"/><Relationship Id="rId3" Type="http://schemas.openxmlformats.org/officeDocument/2006/relationships/image" Target="../media/image126.png"/><Relationship Id="rId21" Type="http://schemas.openxmlformats.org/officeDocument/2006/relationships/image" Target="../media/image141.png"/><Relationship Id="rId7" Type="http://schemas.openxmlformats.org/officeDocument/2006/relationships/image" Target="../media/image130.png"/><Relationship Id="rId12" Type="http://schemas.openxmlformats.org/officeDocument/2006/relationships/image" Target="../media/image135.png"/><Relationship Id="rId17" Type="http://schemas.openxmlformats.org/officeDocument/2006/relationships/image" Target="../media/image4.png"/><Relationship Id="rId2" Type="http://schemas.openxmlformats.org/officeDocument/2006/relationships/notesSlide" Target="../notesSlides/notesSlide21.xml"/><Relationship Id="rId16" Type="http://schemas.openxmlformats.org/officeDocument/2006/relationships/image" Target="../media/image139.png"/><Relationship Id="rId20" Type="http://schemas.openxmlformats.org/officeDocument/2006/relationships/image" Target="../media/image59.svg"/><Relationship Id="rId1" Type="http://schemas.openxmlformats.org/officeDocument/2006/relationships/slideLayout" Target="../slideLayouts/slideLayout6.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128.png"/><Relationship Id="rId15" Type="http://schemas.openxmlformats.org/officeDocument/2006/relationships/image" Target="../media/image138.png"/><Relationship Id="rId10" Type="http://schemas.openxmlformats.org/officeDocument/2006/relationships/image" Target="../media/image133.png"/><Relationship Id="rId19" Type="http://schemas.openxmlformats.org/officeDocument/2006/relationships/image" Target="../media/image27.png"/><Relationship Id="rId4" Type="http://schemas.openxmlformats.org/officeDocument/2006/relationships/image" Target="../media/image127.png"/><Relationship Id="rId9" Type="http://schemas.openxmlformats.org/officeDocument/2006/relationships/image" Target="../media/image132.png"/><Relationship Id="rId14" Type="http://schemas.openxmlformats.org/officeDocument/2006/relationships/image" Target="../media/image137.png"/></Relationships>
</file>

<file path=ppt/slides/_rels/slide25.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26.xml.rels><?xml version="1.0" encoding="UTF-8" standalone="yes"?>
<Relationships xmlns="http://schemas.openxmlformats.org/package/2006/relationships"><Relationship Id="rId8" Type="http://schemas.openxmlformats.org/officeDocument/2006/relationships/image" Target="../media/image150.svg"/><Relationship Id="rId13" Type="http://schemas.openxmlformats.org/officeDocument/2006/relationships/image" Target="../media/image157.png"/><Relationship Id="rId3" Type="http://schemas.openxmlformats.org/officeDocument/2006/relationships/image" Target="../media/image140.png"/><Relationship Id="rId7" Type="http://schemas.openxmlformats.org/officeDocument/2006/relationships/image" Target="../media/image10.png"/><Relationship Id="rId12" Type="http://schemas.openxmlformats.org/officeDocument/2006/relationships/image" Target="../media/image154.svg"/><Relationship Id="rId17" Type="http://schemas.openxmlformats.org/officeDocument/2006/relationships/image" Target="../media/image161.png"/><Relationship Id="rId2" Type="http://schemas.openxmlformats.org/officeDocument/2006/relationships/notesSlide" Target="../notesSlides/notesSlide23.xml"/><Relationship Id="rId16" Type="http://schemas.openxmlformats.org/officeDocument/2006/relationships/image" Target="../media/image160.png"/><Relationship Id="rId1" Type="http://schemas.openxmlformats.org/officeDocument/2006/relationships/slideLayout" Target="../slideLayouts/slideLayout6.xml"/><Relationship Id="rId6" Type="http://schemas.openxmlformats.org/officeDocument/2006/relationships/image" Target="../media/image149.svg"/><Relationship Id="rId11" Type="http://schemas.openxmlformats.org/officeDocument/2006/relationships/image" Target="../media/image153.png"/><Relationship Id="rId5" Type="http://schemas.openxmlformats.org/officeDocument/2006/relationships/image" Target="../media/image148.png"/><Relationship Id="rId15" Type="http://schemas.openxmlformats.org/officeDocument/2006/relationships/image" Target="../media/image159.png"/><Relationship Id="rId10" Type="http://schemas.openxmlformats.org/officeDocument/2006/relationships/image" Target="../media/image152.svg"/><Relationship Id="rId4" Type="http://schemas.openxmlformats.org/officeDocument/2006/relationships/image" Target="../media/image141.svg"/><Relationship Id="rId9" Type="http://schemas.openxmlformats.org/officeDocument/2006/relationships/image" Target="../media/image151.png"/><Relationship Id="rId14" Type="http://schemas.openxmlformats.org/officeDocument/2006/relationships/image" Target="../media/image158.png"/></Relationships>
</file>

<file path=ppt/slides/_rels/slide27.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65.png"/><Relationship Id="rId11" Type="http://schemas.openxmlformats.org/officeDocument/2006/relationships/image" Target="../media/image170.png"/><Relationship Id="rId5" Type="http://schemas.openxmlformats.org/officeDocument/2006/relationships/image" Target="../media/image164.png"/><Relationship Id="rId10" Type="http://schemas.openxmlformats.org/officeDocument/2006/relationships/image" Target="../media/image169.png"/><Relationship Id="rId4" Type="http://schemas.openxmlformats.org/officeDocument/2006/relationships/image" Target="../media/image163.png"/><Relationship Id="rId9" Type="http://schemas.openxmlformats.org/officeDocument/2006/relationships/image" Target="../media/image168.png"/></Relationships>
</file>

<file path=ppt/slides/_rels/slide28.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73.png"/><Relationship Id="rId7" Type="http://schemas.openxmlformats.org/officeDocument/2006/relationships/image" Target="../media/image177.png"/><Relationship Id="rId2" Type="http://schemas.openxmlformats.org/officeDocument/2006/relationships/image" Target="../media/image172.png"/><Relationship Id="rId1" Type="http://schemas.openxmlformats.org/officeDocument/2006/relationships/slideLayout" Target="../slideLayouts/slideLayout6.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55.png"/><Relationship Id="rId9" Type="http://schemas.openxmlformats.org/officeDocument/2006/relationships/image" Target="../media/image15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5.sv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svg"/><Relationship Id="rId11" Type="http://schemas.openxmlformats.org/officeDocument/2006/relationships/image" Target="../media/image28.svg"/><Relationship Id="rId5" Type="http://schemas.openxmlformats.org/officeDocument/2006/relationships/image" Target="../media/image10.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5.sv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7.png"/><Relationship Id="rId2" Type="http://schemas.openxmlformats.org/officeDocument/2006/relationships/notesSlide" Target="../notesSlides/notesSlide6.xml"/><Relationship Id="rId16" Type="http://schemas.openxmlformats.org/officeDocument/2006/relationships/image" Target="../media/image46.png"/><Relationship Id="rId20" Type="http://schemas.openxmlformats.org/officeDocument/2006/relationships/image" Target="../media/image50.svg"/><Relationship Id="rId1" Type="http://schemas.openxmlformats.org/officeDocument/2006/relationships/slideLayout" Target="../slideLayouts/slideLayout6.xml"/><Relationship Id="rId6" Type="http://schemas.openxmlformats.org/officeDocument/2006/relationships/image" Target="../media/image36.sv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svg"/><Relationship Id="rId19" Type="http://schemas.openxmlformats.org/officeDocument/2006/relationships/image" Target="../media/image49.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9.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8.png"/><Relationship Id="rId3" Type="http://schemas.openxmlformats.org/officeDocument/2006/relationships/image" Target="../media/image156.png"/><Relationship Id="rId7" Type="http://schemas.openxmlformats.org/officeDocument/2006/relationships/image" Target="../media/image27.png"/><Relationship Id="rId12"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svg"/><Relationship Id="rId11" Type="http://schemas.openxmlformats.org/officeDocument/2006/relationships/image" Target="../media/image66.png"/><Relationship Id="rId5" Type="http://schemas.openxmlformats.org/officeDocument/2006/relationships/image" Target="../media/image4.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64.png"/><Relationship Id="rId1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p:txBody>
          <a:bodyPr/>
          <a:lstStyle/>
          <a:p>
            <a:r>
              <a:rPr lang="en-US" dirty="0"/>
              <a:t>Unclonable Secret Keys</a:t>
            </a:r>
          </a:p>
        </p:txBody>
      </p:sp>
      <p:sp>
        <p:nvSpPr>
          <p:cNvPr id="3" name="Subtitle 2">
            <a:extLst>
              <a:ext uri="{FF2B5EF4-FFF2-40B4-BE49-F238E27FC236}">
                <a16:creationId xmlns:a16="http://schemas.microsoft.com/office/drawing/2014/main" id="{3C322DE6-C2BE-4B53-BC28-C43EBD0052AA}"/>
              </a:ext>
            </a:extLst>
          </p:cNvPr>
          <p:cNvSpPr>
            <a:spLocks noGrp="1"/>
          </p:cNvSpPr>
          <p:nvPr>
            <p:ph type="subTitle" idx="1"/>
          </p:nvPr>
        </p:nvSpPr>
        <p:spPr>
          <a:xfrm>
            <a:off x="1524000" y="3128009"/>
            <a:ext cx="9144000" cy="2760727"/>
          </a:xfrm>
        </p:spPr>
        <p:txBody>
          <a:bodyPr/>
          <a:lstStyle/>
          <a:p>
            <a:r>
              <a:rPr lang="en-US" dirty="0"/>
              <a:t>Marios Georgiou, City University of New York</a:t>
            </a:r>
          </a:p>
          <a:p>
            <a:r>
              <a:rPr lang="en-US" dirty="0" err="1"/>
              <a:t>CORELab</a:t>
            </a:r>
            <a:r>
              <a:rPr lang="en-US" dirty="0"/>
              <a:t> Seminar</a:t>
            </a:r>
          </a:p>
        </p:txBody>
      </p:sp>
    </p:spTree>
    <p:extLst>
      <p:ext uri="{BB962C8B-B14F-4D97-AF65-F5344CB8AC3E}">
        <p14:creationId xmlns:p14="http://schemas.microsoft.com/office/powerpoint/2010/main" val="2997580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3370-A24A-4727-9E04-D3CB763F180C}"/>
              </a:ext>
            </a:extLst>
          </p:cNvPr>
          <p:cNvSpPr>
            <a:spLocks noGrp="1"/>
          </p:cNvSpPr>
          <p:nvPr>
            <p:ph type="title"/>
          </p:nvPr>
        </p:nvSpPr>
        <p:spPr/>
        <p:txBody>
          <a:bodyPr/>
          <a:lstStyle/>
          <a:p>
            <a:r>
              <a:rPr lang="en-US" dirty="0"/>
              <a:t>Proofs Of Quantumness [BCM+18, A</a:t>
            </a:r>
            <a:r>
              <a:rPr lang="en-US" b="1" dirty="0"/>
              <a:t>G</a:t>
            </a:r>
            <a:r>
              <a:rPr lang="en-US" dirty="0"/>
              <a:t>KZ20]</a:t>
            </a:r>
          </a:p>
        </p:txBody>
      </p:sp>
      <p:pic>
        <p:nvPicPr>
          <p:cNvPr id="3" name="Graphic 2" descr="Man with cane">
            <a:extLst>
              <a:ext uri="{FF2B5EF4-FFF2-40B4-BE49-F238E27FC236}">
                <a16:creationId xmlns:a16="http://schemas.microsoft.com/office/drawing/2014/main" id="{4A245C3D-2EDE-4A51-BF58-5888343972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074544" y="2775528"/>
            <a:ext cx="1819008" cy="1819008"/>
          </a:xfrm>
          <a:prstGeom prst="rect">
            <a:avLst/>
          </a:prstGeom>
        </p:spPr>
      </p:pic>
      <p:pic>
        <p:nvPicPr>
          <p:cNvPr id="4" name="Graphic 3" descr="Baby crawling">
            <a:extLst>
              <a:ext uri="{FF2B5EF4-FFF2-40B4-BE49-F238E27FC236}">
                <a16:creationId xmlns:a16="http://schemas.microsoft.com/office/drawing/2014/main" id="{0CB4186C-A1DB-4B1B-80FF-709B6DD759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5440" y="2775528"/>
            <a:ext cx="1819008" cy="1819008"/>
          </a:xfrm>
          <a:prstGeom prst="rect">
            <a:avLst/>
          </a:prstGeom>
        </p:spPr>
      </p:pic>
      <p:cxnSp>
        <p:nvCxnSpPr>
          <p:cNvPr id="5" name="Straight Arrow Connector 4">
            <a:extLst>
              <a:ext uri="{FF2B5EF4-FFF2-40B4-BE49-F238E27FC236}">
                <a16:creationId xmlns:a16="http://schemas.microsoft.com/office/drawing/2014/main" id="{78C5311B-A1AD-48A7-9D6C-F390A3E9FE82}"/>
              </a:ext>
            </a:extLst>
          </p:cNvPr>
          <p:cNvCxnSpPr/>
          <p:nvPr/>
        </p:nvCxnSpPr>
        <p:spPr>
          <a:xfrm>
            <a:off x="3889248" y="2962656"/>
            <a:ext cx="47304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548CD91A-78F5-4641-91E5-09CB1F6DFF52}"/>
              </a:ext>
            </a:extLst>
          </p:cNvPr>
          <p:cNvCxnSpPr>
            <a:cxnSpLocks/>
          </p:cNvCxnSpPr>
          <p:nvPr/>
        </p:nvCxnSpPr>
        <p:spPr>
          <a:xfrm flipH="1">
            <a:off x="3889248" y="3429000"/>
            <a:ext cx="47304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4DB3BB19-FF2B-4EF9-A321-D1304767F869}"/>
              </a:ext>
            </a:extLst>
          </p:cNvPr>
          <p:cNvCxnSpPr/>
          <p:nvPr/>
        </p:nvCxnSpPr>
        <p:spPr>
          <a:xfrm>
            <a:off x="3889248" y="3895344"/>
            <a:ext cx="47304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9DBAA1D0-2A07-4492-B451-319B596BEE05}"/>
              </a:ext>
            </a:extLst>
          </p:cNvPr>
          <p:cNvCxnSpPr>
            <a:cxnSpLocks/>
          </p:cNvCxnSpPr>
          <p:nvPr/>
        </p:nvCxnSpPr>
        <p:spPr>
          <a:xfrm flipH="1">
            <a:off x="3889248" y="4361688"/>
            <a:ext cx="47304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906DF6-4382-4BC0-A60B-ADA2B7B2BB96}"/>
                  </a:ext>
                </a:extLst>
              </p:cNvPr>
              <p:cNvSpPr txBox="1"/>
              <p:nvPr/>
            </p:nvSpPr>
            <p:spPr>
              <a:xfrm>
                <a:off x="5986272" y="2584704"/>
                <a:ext cx="574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𝑐𝑟𝑠</m:t>
                      </m:r>
                    </m:oMath>
                  </m:oMathPara>
                </a14:m>
                <a:endParaRPr lang="en-US" dirty="0"/>
              </a:p>
            </p:txBody>
          </p:sp>
        </mc:Choice>
        <mc:Fallback xmlns="">
          <p:sp>
            <p:nvSpPr>
              <p:cNvPr id="9" name="TextBox 8">
                <a:extLst>
                  <a:ext uri="{FF2B5EF4-FFF2-40B4-BE49-F238E27FC236}">
                    <a16:creationId xmlns:a16="http://schemas.microsoft.com/office/drawing/2014/main" id="{A5906DF6-4382-4BC0-A60B-ADA2B7B2BB96}"/>
                  </a:ext>
                </a:extLst>
              </p:cNvPr>
              <p:cNvSpPr txBox="1">
                <a:spLocks noRot="1" noChangeAspect="1" noMove="1" noResize="1" noEditPoints="1" noAdjustHandles="1" noChangeArrowheads="1" noChangeShapeType="1" noTextEdit="1"/>
              </p:cNvSpPr>
              <p:nvPr/>
            </p:nvSpPr>
            <p:spPr>
              <a:xfrm>
                <a:off x="5986272" y="2584704"/>
                <a:ext cx="5741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0B7AE40-ACB1-4D4B-8509-F907B2B4C79E}"/>
                  </a:ext>
                </a:extLst>
              </p:cNvPr>
              <p:cNvSpPr txBox="1"/>
              <p:nvPr/>
            </p:nvSpPr>
            <p:spPr>
              <a:xfrm>
                <a:off x="6018941" y="3059668"/>
                <a:ext cx="5087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𝑝𝑘</m:t>
                      </m:r>
                    </m:oMath>
                  </m:oMathPara>
                </a14:m>
                <a:endParaRPr lang="en-US" dirty="0"/>
              </a:p>
            </p:txBody>
          </p:sp>
        </mc:Choice>
        <mc:Fallback xmlns="">
          <p:sp>
            <p:nvSpPr>
              <p:cNvPr id="10" name="TextBox 9">
                <a:extLst>
                  <a:ext uri="{FF2B5EF4-FFF2-40B4-BE49-F238E27FC236}">
                    <a16:creationId xmlns:a16="http://schemas.microsoft.com/office/drawing/2014/main" id="{60B7AE40-ACB1-4D4B-8509-F907B2B4C79E}"/>
                  </a:ext>
                </a:extLst>
              </p:cNvPr>
              <p:cNvSpPr txBox="1">
                <a:spLocks noRot="1" noChangeAspect="1" noMove="1" noResize="1" noEditPoints="1" noAdjustHandles="1" noChangeArrowheads="1" noChangeShapeType="1" noTextEdit="1"/>
              </p:cNvSpPr>
              <p:nvPr/>
            </p:nvSpPr>
            <p:spPr>
              <a:xfrm>
                <a:off x="6018941" y="3059668"/>
                <a:ext cx="508794" cy="369332"/>
              </a:xfrm>
              <a:prstGeom prst="rect">
                <a:avLst/>
              </a:prstGeom>
              <a:blipFill>
                <a:blip r:embed="rId8"/>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B2D01A3-6D51-4308-93F3-AC7E569DED69}"/>
                  </a:ext>
                </a:extLst>
              </p:cNvPr>
              <p:cNvSpPr txBox="1"/>
              <p:nvPr/>
            </p:nvSpPr>
            <p:spPr>
              <a:xfrm>
                <a:off x="6018941" y="3551919"/>
                <a:ext cx="4451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11" name="TextBox 10">
                <a:extLst>
                  <a:ext uri="{FF2B5EF4-FFF2-40B4-BE49-F238E27FC236}">
                    <a16:creationId xmlns:a16="http://schemas.microsoft.com/office/drawing/2014/main" id="{6B2D01A3-6D51-4308-93F3-AC7E569DED69}"/>
                  </a:ext>
                </a:extLst>
              </p:cNvPr>
              <p:cNvSpPr txBox="1">
                <a:spLocks noRot="1" noChangeAspect="1" noMove="1" noResize="1" noEditPoints="1" noAdjustHandles="1" noChangeArrowheads="1" noChangeShapeType="1" noTextEdit="1"/>
              </p:cNvSpPr>
              <p:nvPr/>
            </p:nvSpPr>
            <p:spPr>
              <a:xfrm>
                <a:off x="6018941" y="3551919"/>
                <a:ext cx="445122"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93AF96F-057C-4A7E-BC72-62A3C0C9151B}"/>
                  </a:ext>
                </a:extLst>
              </p:cNvPr>
              <p:cNvSpPr txBox="1"/>
              <p:nvPr/>
            </p:nvSpPr>
            <p:spPr>
              <a:xfrm>
                <a:off x="6060757" y="4044169"/>
                <a:ext cx="3874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𝜎</m:t>
                      </m:r>
                    </m:oMath>
                  </m:oMathPara>
                </a14:m>
                <a:endParaRPr lang="en-US" dirty="0"/>
              </a:p>
            </p:txBody>
          </p:sp>
        </mc:Choice>
        <mc:Fallback xmlns="">
          <p:sp>
            <p:nvSpPr>
              <p:cNvPr id="12" name="TextBox 11">
                <a:extLst>
                  <a:ext uri="{FF2B5EF4-FFF2-40B4-BE49-F238E27FC236}">
                    <a16:creationId xmlns:a16="http://schemas.microsoft.com/office/drawing/2014/main" id="{D93AF96F-057C-4A7E-BC72-62A3C0C9151B}"/>
                  </a:ext>
                </a:extLst>
              </p:cNvPr>
              <p:cNvSpPr txBox="1">
                <a:spLocks noRot="1" noChangeAspect="1" noMove="1" noResize="1" noEditPoints="1" noAdjustHandles="1" noChangeArrowheads="1" noChangeShapeType="1" noTextEdit="1"/>
              </p:cNvSpPr>
              <p:nvPr/>
            </p:nvSpPr>
            <p:spPr>
              <a:xfrm>
                <a:off x="6060757" y="4044169"/>
                <a:ext cx="387477" cy="369332"/>
              </a:xfrm>
              <a:prstGeom prst="rect">
                <a:avLst/>
              </a:prstGeom>
              <a:blipFill>
                <a:blip r:embed="rId10"/>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C8B44E66-3253-4D21-8A7A-2641AF4148BD}"/>
              </a:ext>
            </a:extLst>
          </p:cNvPr>
          <p:cNvCxnSpPr/>
          <p:nvPr/>
        </p:nvCxnSpPr>
        <p:spPr>
          <a:xfrm>
            <a:off x="3572256" y="3592542"/>
            <a:ext cx="5416944" cy="0"/>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9411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E1A5-90D8-4F1B-925C-EF6A92BE730C}"/>
              </a:ext>
            </a:extLst>
          </p:cNvPr>
          <p:cNvSpPr>
            <a:spLocks noGrp="1"/>
          </p:cNvSpPr>
          <p:nvPr>
            <p:ph type="title"/>
          </p:nvPr>
        </p:nvSpPr>
        <p:spPr/>
        <p:txBody>
          <a:bodyPr/>
          <a:lstStyle/>
          <a:p>
            <a:r>
              <a:rPr lang="en-US" dirty="0"/>
              <a:t>Signature Delegation (Hash then Sign) [A</a:t>
            </a:r>
            <a:r>
              <a:rPr lang="en-US" b="1" dirty="0"/>
              <a:t>G</a:t>
            </a:r>
            <a:r>
              <a:rPr lang="en-US" dirty="0"/>
              <a:t>KZ20]</a:t>
            </a:r>
          </a:p>
        </p:txBody>
      </p:sp>
      <p:pic>
        <p:nvPicPr>
          <p:cNvPr id="15" name="Graphic 14" descr="School girl">
            <a:extLst>
              <a:ext uri="{FF2B5EF4-FFF2-40B4-BE49-F238E27FC236}">
                <a16:creationId xmlns:a16="http://schemas.microsoft.com/office/drawing/2014/main" id="{1E17F40D-A28F-49ED-AC17-7D13F9E3BF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9395" y="2318657"/>
            <a:ext cx="1788367" cy="1788367"/>
          </a:xfrm>
          <a:prstGeom prst="rect">
            <a:avLst/>
          </a:prstGeom>
        </p:spPr>
      </p:pic>
      <p:pic>
        <p:nvPicPr>
          <p:cNvPr id="16" name="Graphic 15" descr="School boy">
            <a:extLst>
              <a:ext uri="{FF2B5EF4-FFF2-40B4-BE49-F238E27FC236}">
                <a16:creationId xmlns:a16="http://schemas.microsoft.com/office/drawing/2014/main" id="{977EC44C-0914-49D1-B486-40F4995757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68613" y="2412674"/>
            <a:ext cx="1694350" cy="1694350"/>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3ACDC54-A349-454B-9208-9A8B4640FF58}"/>
                  </a:ext>
                </a:extLst>
              </p:cNvPr>
              <p:cNvSpPr txBox="1"/>
              <p:nvPr/>
            </p:nvSpPr>
            <p:spPr>
              <a:xfrm>
                <a:off x="1808277" y="3944129"/>
                <a:ext cx="8345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𝑠𝑘</m:t>
                      </m:r>
                      <m:r>
                        <a:rPr lang="en-US" b="0" i="1" smtClean="0">
                          <a:latin typeface="Cambria Math" panose="02040503050406030204" pitchFamily="18" charset="0"/>
                        </a:rPr>
                        <m:t>,</m:t>
                      </m:r>
                      <m:r>
                        <a:rPr lang="en-US" b="0" i="1" smtClean="0">
                          <a:latin typeface="Cambria Math" panose="02040503050406030204" pitchFamily="18" charset="0"/>
                        </a:rPr>
                        <m:t>𝑣𝑘</m:t>
                      </m:r>
                    </m:oMath>
                  </m:oMathPara>
                </a14:m>
                <a:endParaRPr lang="en-US" i="1" dirty="0"/>
              </a:p>
            </p:txBody>
          </p:sp>
        </mc:Choice>
        <mc:Fallback xmlns="">
          <p:sp>
            <p:nvSpPr>
              <p:cNvPr id="17" name="TextBox 16">
                <a:extLst>
                  <a:ext uri="{FF2B5EF4-FFF2-40B4-BE49-F238E27FC236}">
                    <a16:creationId xmlns:a16="http://schemas.microsoft.com/office/drawing/2014/main" id="{33ACDC54-A349-454B-9208-9A8B4640FF58}"/>
                  </a:ext>
                </a:extLst>
              </p:cNvPr>
              <p:cNvSpPr txBox="1">
                <a:spLocks noRot="1" noChangeAspect="1" noMove="1" noResize="1" noEditPoints="1" noAdjustHandles="1" noChangeArrowheads="1" noChangeShapeType="1" noTextEdit="1"/>
              </p:cNvSpPr>
              <p:nvPr/>
            </p:nvSpPr>
            <p:spPr>
              <a:xfrm>
                <a:off x="1808277" y="3944129"/>
                <a:ext cx="834523" cy="369332"/>
              </a:xfrm>
              <a:prstGeom prst="rect">
                <a:avLst/>
              </a:prstGeom>
              <a:blipFill>
                <a:blip r:embed="rId7"/>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37D95C14-C7A9-4531-B067-8072EC818F3E}"/>
              </a:ext>
            </a:extLst>
          </p:cNvPr>
          <p:cNvCxnSpPr/>
          <p:nvPr/>
        </p:nvCxnSpPr>
        <p:spPr>
          <a:xfrm flipH="1">
            <a:off x="3209731" y="2733869"/>
            <a:ext cx="50385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153B4DD-20F2-48E1-9A4C-DD5A81AF1267}"/>
                  </a:ext>
                </a:extLst>
              </p:cNvPr>
              <p:cNvSpPr txBox="1"/>
              <p:nvPr/>
            </p:nvSpPr>
            <p:spPr>
              <a:xfrm>
                <a:off x="5643488" y="2412674"/>
                <a:ext cx="3793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oMath>
                  </m:oMathPara>
                </a14:m>
                <a:endParaRPr lang="en-US" dirty="0"/>
              </a:p>
            </p:txBody>
          </p:sp>
        </mc:Choice>
        <mc:Fallback xmlns="">
          <p:sp>
            <p:nvSpPr>
              <p:cNvPr id="19" name="TextBox 18">
                <a:extLst>
                  <a:ext uri="{FF2B5EF4-FFF2-40B4-BE49-F238E27FC236}">
                    <a16:creationId xmlns:a16="http://schemas.microsoft.com/office/drawing/2014/main" id="{B153B4DD-20F2-48E1-9A4C-DD5A81AF1267}"/>
                  </a:ext>
                </a:extLst>
              </p:cNvPr>
              <p:cNvSpPr txBox="1">
                <a:spLocks noRot="1" noChangeAspect="1" noMove="1" noResize="1" noEditPoints="1" noAdjustHandles="1" noChangeArrowheads="1" noChangeShapeType="1" noTextEdit="1"/>
              </p:cNvSpPr>
              <p:nvPr/>
            </p:nvSpPr>
            <p:spPr>
              <a:xfrm>
                <a:off x="5643488" y="2412674"/>
                <a:ext cx="37939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6EF4FBE-EDC3-4101-9D25-47374D4FACE3}"/>
                  </a:ext>
                </a:extLst>
              </p:cNvPr>
              <p:cNvSpPr txBox="1"/>
              <p:nvPr/>
            </p:nvSpPr>
            <p:spPr>
              <a:xfrm>
                <a:off x="9181589" y="3942574"/>
                <a:ext cx="489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𝑠𝑘</m:t>
                      </m:r>
                    </m:oMath>
                  </m:oMathPara>
                </a14:m>
                <a:endParaRPr lang="en-US" i="1" dirty="0">
                  <a:solidFill>
                    <a:schemeClr val="accent2"/>
                  </a:solidFill>
                </a:endParaRPr>
              </a:p>
            </p:txBody>
          </p:sp>
        </mc:Choice>
        <mc:Fallback xmlns="">
          <p:sp>
            <p:nvSpPr>
              <p:cNvPr id="20" name="TextBox 19">
                <a:extLst>
                  <a:ext uri="{FF2B5EF4-FFF2-40B4-BE49-F238E27FC236}">
                    <a16:creationId xmlns:a16="http://schemas.microsoft.com/office/drawing/2014/main" id="{D6EF4FBE-EDC3-4101-9D25-47374D4FACE3}"/>
                  </a:ext>
                </a:extLst>
              </p:cNvPr>
              <p:cNvSpPr txBox="1">
                <a:spLocks noRot="1" noChangeAspect="1" noMove="1" noResize="1" noEditPoints="1" noAdjustHandles="1" noChangeArrowheads="1" noChangeShapeType="1" noTextEdit="1"/>
              </p:cNvSpPr>
              <p:nvPr/>
            </p:nvSpPr>
            <p:spPr>
              <a:xfrm>
                <a:off x="9181589" y="3942574"/>
                <a:ext cx="489558" cy="369332"/>
              </a:xfrm>
              <a:prstGeom prst="rect">
                <a:avLst/>
              </a:prstGeom>
              <a:blipFill>
                <a:blip r:embed="rId9"/>
                <a:stretch>
                  <a:fillRect/>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2C359810-D529-4810-ACD0-ABF50CFB8ECB}"/>
              </a:ext>
            </a:extLst>
          </p:cNvPr>
          <p:cNvCxnSpPr/>
          <p:nvPr/>
        </p:nvCxnSpPr>
        <p:spPr>
          <a:xfrm>
            <a:off x="3209731" y="3648269"/>
            <a:ext cx="50385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E5BD3AF-F497-42A3-B755-6D0D31AD43CB}"/>
                  </a:ext>
                </a:extLst>
              </p:cNvPr>
              <p:cNvSpPr txBox="1"/>
              <p:nvPr/>
            </p:nvSpPr>
            <p:spPr>
              <a:xfrm>
                <a:off x="4858405" y="3259849"/>
                <a:ext cx="17948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m:t>
                      </m:r>
                      <m:r>
                        <a:rPr lang="en-US" b="0" i="1" smtClean="0">
                          <a:latin typeface="Cambria Math" panose="02040503050406030204" pitchFamily="18" charset="0"/>
                        </a:rPr>
                        <m:t>𝑆𝑖𝑔𝑛</m:t>
                      </m:r>
                      <m:r>
                        <a:rPr lang="en-US" b="0" i="1" smtClean="0">
                          <a:latin typeface="Cambria Math" panose="02040503050406030204" pitchFamily="18" charset="0"/>
                        </a:rPr>
                        <m:t>(</m:t>
                      </m:r>
                      <m:r>
                        <m:rPr>
                          <m:sty m:val="p"/>
                        </m:rPr>
                        <a:rPr lang="en-US" b="0" i="0" smtClean="0">
                          <a:latin typeface="Cambria Math" panose="02040503050406030204" pitchFamily="18" charset="0"/>
                        </a:rPr>
                        <m:t>sk</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oMath>
                  </m:oMathPara>
                </a14:m>
                <a:endParaRPr lang="en-US" dirty="0"/>
              </a:p>
            </p:txBody>
          </p:sp>
        </mc:Choice>
        <mc:Fallback xmlns="">
          <p:sp>
            <p:nvSpPr>
              <p:cNvPr id="22" name="TextBox 21">
                <a:extLst>
                  <a:ext uri="{FF2B5EF4-FFF2-40B4-BE49-F238E27FC236}">
                    <a16:creationId xmlns:a16="http://schemas.microsoft.com/office/drawing/2014/main" id="{AE5BD3AF-F497-42A3-B755-6D0D31AD43CB}"/>
                  </a:ext>
                </a:extLst>
              </p:cNvPr>
              <p:cNvSpPr txBox="1">
                <a:spLocks noRot="1" noChangeAspect="1" noMove="1" noResize="1" noEditPoints="1" noAdjustHandles="1" noChangeArrowheads="1" noChangeShapeType="1" noTextEdit="1"/>
              </p:cNvSpPr>
              <p:nvPr/>
            </p:nvSpPr>
            <p:spPr>
              <a:xfrm>
                <a:off x="4858405" y="3259849"/>
                <a:ext cx="1794850" cy="369332"/>
              </a:xfrm>
              <a:prstGeom prst="rect">
                <a:avLst/>
              </a:prstGeom>
              <a:blipFill>
                <a:blip r:embed="rId10"/>
                <a:stretch>
                  <a:fillRect b="-16667"/>
                </a:stretch>
              </a:blipFill>
            </p:spPr>
            <p:txBody>
              <a:bodyPr/>
              <a:lstStyle/>
              <a:p>
                <a:r>
                  <a:rPr lang="en-US">
                    <a:noFill/>
                  </a:rPr>
                  <a:t> </a:t>
                </a:r>
              </a:p>
            </p:txBody>
          </p:sp>
        </mc:Fallback>
      </mc:AlternateContent>
      <p:pic>
        <p:nvPicPr>
          <p:cNvPr id="23" name="Graphic 22" descr="Stopwatch">
            <a:extLst>
              <a:ext uri="{FF2B5EF4-FFF2-40B4-BE49-F238E27FC236}">
                <a16:creationId xmlns:a16="http://schemas.microsoft.com/office/drawing/2014/main" id="{3EBD7FB1-E3C8-47F3-96A5-FE8CD13BDC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58587" y="4324702"/>
            <a:ext cx="914400" cy="914400"/>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E3310EC-7BE5-40FF-918D-FAE5ACF483C3}"/>
                  </a:ext>
                </a:extLst>
              </p:cNvPr>
              <p:cNvSpPr txBox="1"/>
              <p:nvPr/>
            </p:nvSpPr>
            <p:spPr>
              <a:xfrm>
                <a:off x="8539137" y="5386943"/>
                <a:ext cx="17533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𝐼𝑛𝑣</m:t>
                      </m:r>
                      <m:d>
                        <m:dPr>
                          <m:ctrlPr>
                            <a:rPr lang="en-US" b="0" i="1" smtClean="0">
                              <a:latin typeface="Cambria Math" panose="02040503050406030204" pitchFamily="18" charset="0"/>
                            </a:rPr>
                          </m:ctrlPr>
                        </m:dPr>
                        <m:e>
                          <m:r>
                            <a:rPr lang="en-US" b="0" i="1" smtClean="0">
                              <a:solidFill>
                                <a:schemeClr val="accent2"/>
                              </a:solidFill>
                              <a:latin typeface="Cambria Math" panose="02040503050406030204" pitchFamily="18" charset="0"/>
                            </a:rPr>
                            <m:t>𝑠𝑘</m:t>
                          </m:r>
                          <m:r>
                            <a:rPr lang="en-US" b="0" i="1" smtClean="0">
                              <a:latin typeface="Cambria Math" panose="02040503050406030204" pitchFamily="18" charset="0"/>
                            </a:rPr>
                            <m:t>,</m:t>
                          </m:r>
                          <m:r>
                            <a:rPr lang="en-US" b="0" i="1" smtClean="0">
                              <a:latin typeface="Cambria Math" panose="02040503050406030204" pitchFamily="18" charset="0"/>
                            </a:rPr>
                            <m:t>𝑚</m:t>
                          </m:r>
                        </m:e>
                      </m:d>
                    </m:oMath>
                  </m:oMathPara>
                </a14:m>
                <a:endParaRPr lang="en-US" dirty="0"/>
              </a:p>
            </p:txBody>
          </p:sp>
        </mc:Choice>
        <mc:Fallback xmlns="">
          <p:sp>
            <p:nvSpPr>
              <p:cNvPr id="24" name="TextBox 23">
                <a:extLst>
                  <a:ext uri="{FF2B5EF4-FFF2-40B4-BE49-F238E27FC236}">
                    <a16:creationId xmlns:a16="http://schemas.microsoft.com/office/drawing/2014/main" id="{6E3310EC-7BE5-40FF-918D-FAE5ACF483C3}"/>
                  </a:ext>
                </a:extLst>
              </p:cNvPr>
              <p:cNvSpPr txBox="1">
                <a:spLocks noRot="1" noChangeAspect="1" noMove="1" noResize="1" noEditPoints="1" noAdjustHandles="1" noChangeArrowheads="1" noChangeShapeType="1" noTextEdit="1"/>
              </p:cNvSpPr>
              <p:nvPr/>
            </p:nvSpPr>
            <p:spPr>
              <a:xfrm>
                <a:off x="8539137" y="5386943"/>
                <a:ext cx="1753300"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D8EA978-ADA9-4D4D-AC4F-55B0B199A0E1}"/>
                  </a:ext>
                </a:extLst>
              </p:cNvPr>
              <p:cNvSpPr txBox="1"/>
              <p:nvPr/>
            </p:nvSpPr>
            <p:spPr>
              <a:xfrm>
                <a:off x="4768505" y="5239102"/>
                <a:ext cx="2606483" cy="923330"/>
              </a:xfrm>
              <a:prstGeom prst="rect">
                <a:avLst/>
              </a:prstGeom>
              <a:noFill/>
            </p:spPr>
            <p:txBody>
              <a:bodyPr wrap="none" rtlCol="0">
                <a:spAutoFit/>
              </a:bodyPr>
              <a:lstStyle/>
              <a:p>
                <a:r>
                  <a:rPr lang="en-US" dirty="0"/>
                  <a:t>Verification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𝑣𝑘</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𝜎</m:t>
                        </m:r>
                      </m:e>
                    </m:d>
                    <m:r>
                      <a:rPr lang="en-US" b="0" i="1" smtClean="0">
                        <a:latin typeface="Cambria Math" panose="02040503050406030204" pitchFamily="18" charset="0"/>
                      </a:rPr>
                      <m:t>:</m:t>
                    </m:r>
                  </m:oMath>
                </a14:m>
                <a:endParaRPr lang="en-US" dirty="0"/>
              </a:p>
              <a:p>
                <a:pPr marL="342900" indent="-342900">
                  <a:buFont typeface="+mj-lt"/>
                  <a:buAutoNum type="arabicPeriod"/>
                </a:pPr>
                <a14:m>
                  <m:oMath xmlns:m="http://schemas.openxmlformats.org/officeDocument/2006/math">
                    <m:r>
                      <a:rPr lang="en-US" i="1">
                        <a:latin typeface="Cambria Math" panose="02040503050406030204" pitchFamily="18" charset="0"/>
                      </a:rPr>
                      <m:t>h</m:t>
                    </m:r>
                    <m:r>
                      <a:rPr lang="en-US">
                        <a:latin typeface="Cambria Math" panose="02040503050406030204" pitchFamily="18" charset="0"/>
                      </a:rPr>
                      <m:t>=</m:t>
                    </m:r>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𝑟</m:t>
                        </m:r>
                      </m:e>
                    </m:d>
                  </m:oMath>
                </a14:m>
                <a:endParaRPr lang="en-US" dirty="0"/>
              </a:p>
              <a:p>
                <a:pPr marL="342900" indent="-342900">
                  <a:buFont typeface="+mj-lt"/>
                  <a:buAutoNum type="arabicPeriod"/>
                </a:pPr>
                <a14:m>
                  <m:oMath xmlns:m="http://schemas.openxmlformats.org/officeDocument/2006/math">
                    <m:r>
                      <a:rPr lang="en-US" i="1">
                        <a:latin typeface="Cambria Math" panose="02040503050406030204" pitchFamily="18" charset="0"/>
                      </a:rPr>
                      <m:t>𝑉𝑒𝑟</m:t>
                    </m:r>
                    <m:d>
                      <m:dPr>
                        <m:ctrlPr>
                          <a:rPr lang="en-US" i="1">
                            <a:latin typeface="Cambria Math" panose="02040503050406030204" pitchFamily="18" charset="0"/>
                          </a:rPr>
                        </m:ctrlPr>
                      </m:dPr>
                      <m:e>
                        <m:r>
                          <a:rPr lang="en-US" i="1">
                            <a:latin typeface="Cambria Math" panose="02040503050406030204" pitchFamily="18" charset="0"/>
                          </a:rPr>
                          <m:t>𝑣𝑘</m:t>
                        </m:r>
                        <m:r>
                          <a:rPr lang="en-US" i="1">
                            <a:latin typeface="Cambria Math" panose="02040503050406030204" pitchFamily="18" charset="0"/>
                          </a:rPr>
                          <m:t>,</m:t>
                        </m:r>
                        <m:r>
                          <a:rPr lang="en-US" b="0" i="1" smtClean="0">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𝜎</m:t>
                        </m:r>
                      </m:e>
                    </m:d>
                  </m:oMath>
                </a14:m>
                <a:endParaRPr lang="en-US" dirty="0"/>
              </a:p>
            </p:txBody>
          </p:sp>
        </mc:Choice>
        <mc:Fallback xmlns="">
          <p:sp>
            <p:nvSpPr>
              <p:cNvPr id="25" name="TextBox 24">
                <a:extLst>
                  <a:ext uri="{FF2B5EF4-FFF2-40B4-BE49-F238E27FC236}">
                    <a16:creationId xmlns:a16="http://schemas.microsoft.com/office/drawing/2014/main" id="{5D8EA978-ADA9-4D4D-AC4F-55B0B199A0E1}"/>
                  </a:ext>
                </a:extLst>
              </p:cNvPr>
              <p:cNvSpPr txBox="1">
                <a:spLocks noRot="1" noChangeAspect="1" noMove="1" noResize="1" noEditPoints="1" noAdjustHandles="1" noChangeArrowheads="1" noChangeShapeType="1" noTextEdit="1"/>
              </p:cNvSpPr>
              <p:nvPr/>
            </p:nvSpPr>
            <p:spPr>
              <a:xfrm>
                <a:off x="4768505" y="5239102"/>
                <a:ext cx="2606483" cy="923330"/>
              </a:xfrm>
              <a:prstGeom prst="rect">
                <a:avLst/>
              </a:prstGeom>
              <a:blipFill>
                <a:blip r:embed="rId14"/>
                <a:stretch>
                  <a:fillRect l="-1869" t="-2632" b="-8553"/>
                </a:stretch>
              </a:blipFill>
            </p:spPr>
            <p:txBody>
              <a:bodyPr/>
              <a:lstStyle/>
              <a:p>
                <a:r>
                  <a:rPr lang="en-US">
                    <a:noFill/>
                  </a:rPr>
                  <a:t> </a:t>
                </a:r>
              </a:p>
            </p:txBody>
          </p:sp>
        </mc:Fallback>
      </mc:AlternateContent>
    </p:spTree>
    <p:extLst>
      <p:ext uri="{BB962C8B-B14F-4D97-AF65-F5344CB8AC3E}">
        <p14:creationId xmlns:p14="http://schemas.microsoft.com/office/powerpoint/2010/main" val="375916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F575-7CE3-4565-904F-BDF41C3183F6}"/>
              </a:ext>
            </a:extLst>
          </p:cNvPr>
          <p:cNvSpPr>
            <a:spLocks noGrp="1"/>
          </p:cNvSpPr>
          <p:nvPr>
            <p:ph type="title"/>
          </p:nvPr>
        </p:nvSpPr>
        <p:spPr/>
        <p:txBody>
          <a:bodyPr/>
          <a:lstStyle/>
          <a:p>
            <a:r>
              <a:rPr lang="en-US" dirty="0"/>
              <a:t>Signature Delegation (Hash then Sign)</a:t>
            </a:r>
          </a:p>
        </p:txBody>
      </p:sp>
      <p:pic>
        <p:nvPicPr>
          <p:cNvPr id="3" name="Graphic 2" descr="School girl">
            <a:extLst>
              <a:ext uri="{FF2B5EF4-FFF2-40B4-BE49-F238E27FC236}">
                <a16:creationId xmlns:a16="http://schemas.microsoft.com/office/drawing/2014/main" id="{52F76A8B-64F1-4878-AF01-4207229F37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6212" y="2295561"/>
            <a:ext cx="1788367" cy="1788367"/>
          </a:xfrm>
          <a:prstGeom prst="rect">
            <a:avLst/>
          </a:prstGeom>
        </p:spPr>
      </p:pic>
      <p:pic>
        <p:nvPicPr>
          <p:cNvPr id="4" name="Graphic 3" descr="School boy">
            <a:extLst>
              <a:ext uri="{FF2B5EF4-FFF2-40B4-BE49-F238E27FC236}">
                <a16:creationId xmlns:a16="http://schemas.microsoft.com/office/drawing/2014/main" id="{240CD48A-B02D-41F5-9308-77D28DF409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1250" y="2389578"/>
            <a:ext cx="1694350" cy="169435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861257-2FE8-4A6A-87D0-A76446679F18}"/>
                  </a:ext>
                </a:extLst>
              </p:cNvPr>
              <p:cNvSpPr txBox="1"/>
              <p:nvPr/>
            </p:nvSpPr>
            <p:spPr>
              <a:xfrm>
                <a:off x="1755094" y="3921033"/>
                <a:ext cx="8345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𝑠𝑘</m:t>
                      </m:r>
                      <m:r>
                        <a:rPr lang="en-US" b="0" i="1" smtClean="0">
                          <a:latin typeface="Cambria Math" panose="02040503050406030204" pitchFamily="18" charset="0"/>
                        </a:rPr>
                        <m:t>,</m:t>
                      </m:r>
                      <m:r>
                        <a:rPr lang="en-US" b="0" i="1" smtClean="0">
                          <a:latin typeface="Cambria Math" panose="02040503050406030204" pitchFamily="18" charset="0"/>
                        </a:rPr>
                        <m:t>𝑣𝑘</m:t>
                      </m:r>
                    </m:oMath>
                  </m:oMathPara>
                </a14:m>
                <a:endParaRPr lang="en-US" i="1" dirty="0"/>
              </a:p>
            </p:txBody>
          </p:sp>
        </mc:Choice>
        <mc:Fallback xmlns="">
          <p:sp>
            <p:nvSpPr>
              <p:cNvPr id="5" name="TextBox 4">
                <a:extLst>
                  <a:ext uri="{FF2B5EF4-FFF2-40B4-BE49-F238E27FC236}">
                    <a16:creationId xmlns:a16="http://schemas.microsoft.com/office/drawing/2014/main" id="{47861257-2FE8-4A6A-87D0-A76446679F18}"/>
                  </a:ext>
                </a:extLst>
              </p:cNvPr>
              <p:cNvSpPr txBox="1">
                <a:spLocks noRot="1" noChangeAspect="1" noMove="1" noResize="1" noEditPoints="1" noAdjustHandles="1" noChangeArrowheads="1" noChangeShapeType="1" noTextEdit="1"/>
              </p:cNvSpPr>
              <p:nvPr/>
            </p:nvSpPr>
            <p:spPr>
              <a:xfrm>
                <a:off x="1755094" y="3921033"/>
                <a:ext cx="834523" cy="369332"/>
              </a:xfrm>
              <a:prstGeom prst="rect">
                <a:avLst/>
              </a:prstGeom>
              <a:blipFill>
                <a:blip r:embed="rId6"/>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1610842-BBE3-4487-A002-57734875AC55}"/>
              </a:ext>
            </a:extLst>
          </p:cNvPr>
          <p:cNvCxnSpPr>
            <a:cxnSpLocks/>
          </p:cNvCxnSpPr>
          <p:nvPr/>
        </p:nvCxnSpPr>
        <p:spPr>
          <a:xfrm flipH="1">
            <a:off x="3156548" y="2710773"/>
            <a:ext cx="216470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11CDFA8-77B8-4343-98E1-60E3EC53C510}"/>
                  </a:ext>
                </a:extLst>
              </p:cNvPr>
              <p:cNvSpPr txBox="1"/>
              <p:nvPr/>
            </p:nvSpPr>
            <p:spPr>
              <a:xfrm>
                <a:off x="4072570" y="2362607"/>
                <a:ext cx="3793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p:txBody>
          </p:sp>
        </mc:Choice>
        <mc:Fallback xmlns="">
          <p:sp>
            <p:nvSpPr>
              <p:cNvPr id="7" name="TextBox 6">
                <a:extLst>
                  <a:ext uri="{FF2B5EF4-FFF2-40B4-BE49-F238E27FC236}">
                    <a16:creationId xmlns:a16="http://schemas.microsoft.com/office/drawing/2014/main" id="{D11CDFA8-77B8-4343-98E1-60E3EC53C510}"/>
                  </a:ext>
                </a:extLst>
              </p:cNvPr>
              <p:cNvSpPr txBox="1">
                <a:spLocks noRot="1" noChangeAspect="1" noMove="1" noResize="1" noEditPoints="1" noAdjustHandles="1" noChangeArrowheads="1" noChangeShapeType="1" noTextEdit="1"/>
              </p:cNvSpPr>
              <p:nvPr/>
            </p:nvSpPr>
            <p:spPr>
              <a:xfrm>
                <a:off x="4072570" y="2362607"/>
                <a:ext cx="379399" cy="369332"/>
              </a:xfrm>
              <a:prstGeom prst="rect">
                <a:avLst/>
              </a:prstGeom>
              <a:blipFill>
                <a:blip r:embed="rId7"/>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1506B27-0812-4CFA-922F-58A64F4B7C6D}"/>
                  </a:ext>
                </a:extLst>
              </p:cNvPr>
              <p:cNvSpPr txBox="1"/>
              <p:nvPr/>
            </p:nvSpPr>
            <p:spPr>
              <a:xfrm>
                <a:off x="5934226" y="3919478"/>
                <a:ext cx="489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𝑠𝑘</m:t>
                      </m:r>
                    </m:oMath>
                  </m:oMathPara>
                </a14:m>
                <a:endParaRPr lang="en-US" i="1" dirty="0">
                  <a:solidFill>
                    <a:schemeClr val="accent4"/>
                  </a:solidFill>
                </a:endParaRPr>
              </a:p>
            </p:txBody>
          </p:sp>
        </mc:Choice>
        <mc:Fallback xmlns="">
          <p:sp>
            <p:nvSpPr>
              <p:cNvPr id="8" name="TextBox 7">
                <a:extLst>
                  <a:ext uri="{FF2B5EF4-FFF2-40B4-BE49-F238E27FC236}">
                    <a16:creationId xmlns:a16="http://schemas.microsoft.com/office/drawing/2014/main" id="{81506B27-0812-4CFA-922F-58A64F4B7C6D}"/>
                  </a:ext>
                </a:extLst>
              </p:cNvPr>
              <p:cNvSpPr txBox="1">
                <a:spLocks noRot="1" noChangeAspect="1" noMove="1" noResize="1" noEditPoints="1" noAdjustHandles="1" noChangeArrowheads="1" noChangeShapeType="1" noTextEdit="1"/>
              </p:cNvSpPr>
              <p:nvPr/>
            </p:nvSpPr>
            <p:spPr>
              <a:xfrm>
                <a:off x="5934226" y="3919478"/>
                <a:ext cx="489558" cy="369332"/>
              </a:xfrm>
              <a:prstGeom prst="rect">
                <a:avLst/>
              </a:prstGeom>
              <a:blipFill>
                <a:blip r:embed="rId8"/>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CEBA2423-959A-4E6B-91F7-743D8A3FE09A}"/>
              </a:ext>
            </a:extLst>
          </p:cNvPr>
          <p:cNvCxnSpPr>
            <a:cxnSpLocks/>
          </p:cNvCxnSpPr>
          <p:nvPr/>
        </p:nvCxnSpPr>
        <p:spPr>
          <a:xfrm>
            <a:off x="3156548" y="3625173"/>
            <a:ext cx="216470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2506F9-9660-4FCD-B51D-2C576A8AA840}"/>
                  </a:ext>
                </a:extLst>
              </p:cNvPr>
              <p:cNvSpPr txBox="1"/>
              <p:nvPr/>
            </p:nvSpPr>
            <p:spPr>
              <a:xfrm>
                <a:off x="3391678" y="3236753"/>
                <a:ext cx="18160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m:t>
                      </m:r>
                      <m:r>
                        <a:rPr lang="en-US" b="0" i="1" smtClean="0">
                          <a:latin typeface="Cambria Math" panose="02040503050406030204" pitchFamily="18" charset="0"/>
                        </a:rPr>
                        <m:t>𝑆𝑖𝑔𝑛</m:t>
                      </m:r>
                      <m:r>
                        <a:rPr lang="en-US" b="0" i="1" smtClean="0">
                          <a:latin typeface="Cambria Math" panose="02040503050406030204" pitchFamily="18" charset="0"/>
                        </a:rPr>
                        <m:t>(</m:t>
                      </m:r>
                      <m:r>
                        <a:rPr lang="en-US" b="0" i="1" smtClean="0">
                          <a:latin typeface="Cambria Math" panose="02040503050406030204" pitchFamily="18" charset="0"/>
                        </a:rPr>
                        <m:t>𝑠𝑘</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ED2506F9-9660-4FCD-B51D-2C576A8AA840}"/>
                  </a:ext>
                </a:extLst>
              </p:cNvPr>
              <p:cNvSpPr txBox="1">
                <a:spLocks noRot="1" noChangeAspect="1" noMove="1" noResize="1" noEditPoints="1" noAdjustHandles="1" noChangeArrowheads="1" noChangeShapeType="1" noTextEdit="1"/>
              </p:cNvSpPr>
              <p:nvPr/>
            </p:nvSpPr>
            <p:spPr>
              <a:xfrm>
                <a:off x="3391678" y="3236753"/>
                <a:ext cx="1816010" cy="369332"/>
              </a:xfrm>
              <a:prstGeom prst="rect">
                <a:avLst/>
              </a:prstGeom>
              <a:blipFill>
                <a:blip r:embed="rId9"/>
                <a:stretch>
                  <a:fillRect b="-14754"/>
                </a:stretch>
              </a:blipFill>
            </p:spPr>
            <p:txBody>
              <a:bodyPr/>
              <a:lstStyle/>
              <a:p>
                <a:r>
                  <a:rPr lang="en-US">
                    <a:noFill/>
                  </a:rPr>
                  <a:t> </a:t>
                </a:r>
              </a:p>
            </p:txBody>
          </p:sp>
        </mc:Fallback>
      </mc:AlternateContent>
      <p:pic>
        <p:nvPicPr>
          <p:cNvPr id="11" name="Graphic 10" descr="Stopwatch">
            <a:extLst>
              <a:ext uri="{FF2B5EF4-FFF2-40B4-BE49-F238E27FC236}">
                <a16:creationId xmlns:a16="http://schemas.microsoft.com/office/drawing/2014/main" id="{2F63A331-730A-41CA-8BD8-C20074C3A2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38069" y="4238897"/>
            <a:ext cx="914400" cy="9144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EFDFF0B-8EAA-4AD5-840C-350B669EEE2D}"/>
                  </a:ext>
                </a:extLst>
              </p:cNvPr>
              <p:cNvSpPr txBox="1"/>
              <p:nvPr/>
            </p:nvSpPr>
            <p:spPr>
              <a:xfrm>
                <a:off x="5321250" y="4264781"/>
                <a:ext cx="17445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𝐼𝑛𝑣</m:t>
                      </m:r>
                      <m:d>
                        <m:dPr>
                          <m:ctrlPr>
                            <a:rPr lang="en-US" b="0" i="1" smtClean="0">
                              <a:latin typeface="Cambria Math" panose="02040503050406030204" pitchFamily="18" charset="0"/>
                            </a:rPr>
                          </m:ctrlPr>
                        </m:dPr>
                        <m:e>
                          <m:r>
                            <a:rPr lang="en-US" b="0" i="1" smtClean="0">
                              <a:solidFill>
                                <a:schemeClr val="accent2"/>
                              </a:solidFill>
                              <a:latin typeface="Cambria Math" panose="02040503050406030204" pitchFamily="18" charset="0"/>
                            </a:rPr>
                            <m:t>𝑠𝑘</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e>
                      </m:d>
                    </m:oMath>
                  </m:oMathPara>
                </a14:m>
                <a:endParaRPr lang="en-US" dirty="0"/>
              </a:p>
            </p:txBody>
          </p:sp>
        </mc:Choice>
        <mc:Fallback xmlns="">
          <p:sp>
            <p:nvSpPr>
              <p:cNvPr id="12" name="TextBox 11">
                <a:extLst>
                  <a:ext uri="{FF2B5EF4-FFF2-40B4-BE49-F238E27FC236}">
                    <a16:creationId xmlns:a16="http://schemas.microsoft.com/office/drawing/2014/main" id="{3EFDFF0B-8EAA-4AD5-840C-350B669EEE2D}"/>
                  </a:ext>
                </a:extLst>
              </p:cNvPr>
              <p:cNvSpPr txBox="1">
                <a:spLocks noRot="1" noChangeAspect="1" noMove="1" noResize="1" noEditPoints="1" noAdjustHandles="1" noChangeArrowheads="1" noChangeShapeType="1" noTextEdit="1"/>
              </p:cNvSpPr>
              <p:nvPr/>
            </p:nvSpPr>
            <p:spPr>
              <a:xfrm>
                <a:off x="5321250" y="4264781"/>
                <a:ext cx="1744516" cy="369332"/>
              </a:xfrm>
              <a:prstGeom prst="rect">
                <a:avLst/>
              </a:prstGeom>
              <a:blipFill>
                <a:blip r:embed="rId12"/>
                <a:stretch>
                  <a:fillRect b="-18333"/>
                </a:stretch>
              </a:blipFill>
            </p:spPr>
            <p:txBody>
              <a:bodyPr/>
              <a:lstStyle/>
              <a:p>
                <a:r>
                  <a:rPr lang="en-US">
                    <a:noFill/>
                  </a:rPr>
                  <a:t> </a:t>
                </a:r>
              </a:p>
            </p:txBody>
          </p:sp>
        </mc:Fallback>
      </mc:AlternateContent>
      <p:pic>
        <p:nvPicPr>
          <p:cNvPr id="13" name="Graphic 12" descr="Female Profile">
            <a:extLst>
              <a:ext uri="{FF2B5EF4-FFF2-40B4-BE49-F238E27FC236}">
                <a16:creationId xmlns:a16="http://schemas.microsoft.com/office/drawing/2014/main" id="{C6E885B8-D91E-4F3C-9302-4D55240E2AC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517895" y="2610537"/>
            <a:ext cx="1468726" cy="1468726"/>
          </a:xfrm>
          <a:prstGeom prst="rect">
            <a:avLst/>
          </a:prstGeom>
        </p:spPr>
      </p:pic>
      <p:cxnSp>
        <p:nvCxnSpPr>
          <p:cNvPr id="14" name="Straight Arrow Connector 13">
            <a:extLst>
              <a:ext uri="{FF2B5EF4-FFF2-40B4-BE49-F238E27FC236}">
                <a16:creationId xmlns:a16="http://schemas.microsoft.com/office/drawing/2014/main" id="{F24B7797-943B-40AE-B9EF-0C074F100B0E}"/>
              </a:ext>
            </a:extLst>
          </p:cNvPr>
          <p:cNvCxnSpPr>
            <a:cxnSpLocks/>
          </p:cNvCxnSpPr>
          <p:nvPr/>
        </p:nvCxnSpPr>
        <p:spPr>
          <a:xfrm flipH="1">
            <a:off x="7203991" y="2710773"/>
            <a:ext cx="216470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91AED38-05CB-4A2F-BD3A-32AECC7D729E}"/>
                  </a:ext>
                </a:extLst>
              </p:cNvPr>
              <p:cNvSpPr txBox="1"/>
              <p:nvPr/>
            </p:nvSpPr>
            <p:spPr>
              <a:xfrm>
                <a:off x="8120013" y="2350884"/>
                <a:ext cx="4347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oMath>
                  </m:oMathPara>
                </a14:m>
                <a:endParaRPr lang="en-US" dirty="0"/>
              </a:p>
            </p:txBody>
          </p:sp>
        </mc:Choice>
        <mc:Fallback xmlns="">
          <p:sp>
            <p:nvSpPr>
              <p:cNvPr id="15" name="TextBox 14">
                <a:extLst>
                  <a:ext uri="{FF2B5EF4-FFF2-40B4-BE49-F238E27FC236}">
                    <a16:creationId xmlns:a16="http://schemas.microsoft.com/office/drawing/2014/main" id="{191AED38-05CB-4A2F-BD3A-32AECC7D729E}"/>
                  </a:ext>
                </a:extLst>
              </p:cNvPr>
              <p:cNvSpPr txBox="1">
                <a:spLocks noRot="1" noChangeAspect="1" noMove="1" noResize="1" noEditPoints="1" noAdjustHandles="1" noChangeArrowheads="1" noChangeShapeType="1" noTextEdit="1"/>
              </p:cNvSpPr>
              <p:nvPr/>
            </p:nvSpPr>
            <p:spPr>
              <a:xfrm>
                <a:off x="8120013" y="2350884"/>
                <a:ext cx="434734" cy="369332"/>
              </a:xfrm>
              <a:prstGeom prst="rect">
                <a:avLst/>
              </a:prstGeom>
              <a:blipFill>
                <a:blip r:embed="rId15"/>
                <a:stretch>
                  <a:fillRect b="-1833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42F1E3DD-4407-4944-BEAE-B2E7B0698023}"/>
              </a:ext>
            </a:extLst>
          </p:cNvPr>
          <p:cNvCxnSpPr>
            <a:cxnSpLocks/>
          </p:cNvCxnSpPr>
          <p:nvPr/>
        </p:nvCxnSpPr>
        <p:spPr>
          <a:xfrm>
            <a:off x="7244290" y="3648500"/>
            <a:ext cx="216470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76EE992-5C6F-46F6-B05D-62F1B1C00452}"/>
                  </a:ext>
                </a:extLst>
              </p:cNvPr>
              <p:cNvSpPr txBox="1"/>
              <p:nvPr/>
            </p:nvSpPr>
            <p:spPr>
              <a:xfrm>
                <a:off x="8043325" y="3255841"/>
                <a:ext cx="5881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m:t>
                      </m:r>
                      <m:r>
                        <a:rPr lang="en-US" b="0" i="1" smtClean="0">
                          <a:latin typeface="Cambria Math" panose="02040503050406030204" pitchFamily="18" charset="0"/>
                        </a:rPr>
                        <m:t>𝑟</m:t>
                      </m:r>
                    </m:oMath>
                  </m:oMathPara>
                </a14:m>
                <a:endParaRPr lang="en-US" dirty="0"/>
              </a:p>
            </p:txBody>
          </p:sp>
        </mc:Choice>
        <mc:Fallback xmlns="">
          <p:sp>
            <p:nvSpPr>
              <p:cNvPr id="17" name="TextBox 16">
                <a:extLst>
                  <a:ext uri="{FF2B5EF4-FFF2-40B4-BE49-F238E27FC236}">
                    <a16:creationId xmlns:a16="http://schemas.microsoft.com/office/drawing/2014/main" id="{976EE992-5C6F-46F6-B05D-62F1B1C00452}"/>
                  </a:ext>
                </a:extLst>
              </p:cNvPr>
              <p:cNvSpPr txBox="1">
                <a:spLocks noRot="1" noChangeAspect="1" noMove="1" noResize="1" noEditPoints="1" noAdjustHandles="1" noChangeArrowheads="1" noChangeShapeType="1" noTextEdit="1"/>
              </p:cNvSpPr>
              <p:nvPr/>
            </p:nvSpPr>
            <p:spPr>
              <a:xfrm>
                <a:off x="8043325" y="3255841"/>
                <a:ext cx="588110"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6F8CB31-2E86-4B1F-82D4-76FF2D16FE1E}"/>
                  </a:ext>
                </a:extLst>
              </p:cNvPr>
              <p:cNvSpPr txBox="1"/>
              <p:nvPr/>
            </p:nvSpPr>
            <p:spPr>
              <a:xfrm>
                <a:off x="10025003" y="3932274"/>
                <a:ext cx="5405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𝑠𝑘</m:t>
                      </m:r>
                      <m:r>
                        <a:rPr lang="en-US" b="0" i="0" smtClean="0">
                          <a:solidFill>
                            <a:schemeClr val="accent2"/>
                          </a:solidFill>
                          <a:latin typeface="Cambria Math" panose="02040503050406030204" pitchFamily="18" charset="0"/>
                        </a:rPr>
                        <m:t>′</m:t>
                      </m:r>
                    </m:oMath>
                  </m:oMathPara>
                </a14:m>
                <a:endParaRPr lang="en-US" dirty="0">
                  <a:solidFill>
                    <a:schemeClr val="accent2"/>
                  </a:solidFill>
                </a:endParaRPr>
              </a:p>
            </p:txBody>
          </p:sp>
        </mc:Choice>
        <mc:Fallback xmlns="">
          <p:sp>
            <p:nvSpPr>
              <p:cNvPr id="18" name="TextBox 17">
                <a:extLst>
                  <a:ext uri="{FF2B5EF4-FFF2-40B4-BE49-F238E27FC236}">
                    <a16:creationId xmlns:a16="http://schemas.microsoft.com/office/drawing/2014/main" id="{56F8CB31-2E86-4B1F-82D4-76FF2D16FE1E}"/>
                  </a:ext>
                </a:extLst>
              </p:cNvPr>
              <p:cNvSpPr txBox="1">
                <a:spLocks noRot="1" noChangeAspect="1" noMove="1" noResize="1" noEditPoints="1" noAdjustHandles="1" noChangeArrowheads="1" noChangeShapeType="1" noTextEdit="1"/>
              </p:cNvSpPr>
              <p:nvPr/>
            </p:nvSpPr>
            <p:spPr>
              <a:xfrm>
                <a:off x="10025003" y="3932274"/>
                <a:ext cx="540533" cy="3693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0EFA6B8-A6CD-4CAF-91CB-EDFA2091A6CB}"/>
                  </a:ext>
                </a:extLst>
              </p:cNvPr>
              <p:cNvSpPr txBox="1"/>
              <p:nvPr/>
            </p:nvSpPr>
            <p:spPr>
              <a:xfrm>
                <a:off x="5022405" y="5021654"/>
                <a:ext cx="2760436" cy="1200329"/>
              </a:xfrm>
              <a:prstGeom prst="rect">
                <a:avLst/>
              </a:prstGeom>
              <a:noFill/>
            </p:spPr>
            <p:txBody>
              <a:bodyPr wrap="none" rtlCol="0">
                <a:spAutoFit/>
              </a:bodyPr>
              <a:lstStyle/>
              <a:p>
                <a:r>
                  <a:rPr lang="en-US" dirty="0"/>
                  <a:t>Verification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𝑣𝑘</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𝜎</m:t>
                        </m:r>
                      </m:e>
                    </m:d>
                    <m:r>
                      <a:rPr lang="en-US" b="0" i="1" smtClean="0">
                        <a:latin typeface="Cambria Math" panose="02040503050406030204" pitchFamily="18" charset="0"/>
                      </a:rPr>
                      <m:t>:</m:t>
                    </m:r>
                  </m:oMath>
                </a14:m>
                <a:endParaRPr lang="en-US" dirty="0"/>
              </a:p>
              <a:p>
                <a:pPr marL="342900" indent="-342900">
                  <a:buFont typeface="+mj-lt"/>
                  <a:buAutoNum type="arabicPeriod"/>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e>
                    </m:d>
                  </m:oMath>
                </a14:m>
                <a:endParaRPr lang="en-US" b="0" dirty="0"/>
              </a:p>
              <a:p>
                <a:pPr marL="342900" indent="-342900">
                  <a:buFont typeface="+mj-lt"/>
                  <a:buAutoNum type="arabicPeriod"/>
                </a:pP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dirty="0"/>
              </a:p>
              <a:p>
                <a:pPr marL="342900" indent="-342900">
                  <a:buFont typeface="+mj-lt"/>
                  <a:buAutoNum type="arabicPeriod"/>
                </a:pPr>
                <a14:m>
                  <m:oMath xmlns:m="http://schemas.openxmlformats.org/officeDocument/2006/math">
                    <m:r>
                      <m:rPr>
                        <m:sty m:val="p"/>
                      </m:rPr>
                      <a:rPr lang="en-US">
                        <a:latin typeface="Cambria Math" panose="02040503050406030204" pitchFamily="18" charset="0"/>
                      </a:rPr>
                      <m:t>Ver</m:t>
                    </m:r>
                    <m:d>
                      <m:dPr>
                        <m:ctrlPr>
                          <a:rPr lang="en-US" i="1">
                            <a:latin typeface="Cambria Math" panose="02040503050406030204" pitchFamily="18" charset="0"/>
                          </a:rPr>
                        </m:ctrlPr>
                      </m:dPr>
                      <m:e>
                        <m:r>
                          <a:rPr lang="en-US" i="1">
                            <a:latin typeface="Cambria Math" panose="02040503050406030204" pitchFamily="18" charset="0"/>
                          </a:rPr>
                          <m:t>𝑣𝑘</m:t>
                        </m:r>
                        <m:r>
                          <a:rPr lang="en-US" i="1">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𝜎</m:t>
                        </m:r>
                      </m:e>
                    </m:d>
                  </m:oMath>
                </a14:m>
                <a:endParaRPr lang="en-US" dirty="0"/>
              </a:p>
            </p:txBody>
          </p:sp>
        </mc:Choice>
        <mc:Fallback xmlns="">
          <p:sp>
            <p:nvSpPr>
              <p:cNvPr id="19" name="TextBox 18">
                <a:extLst>
                  <a:ext uri="{FF2B5EF4-FFF2-40B4-BE49-F238E27FC236}">
                    <a16:creationId xmlns:a16="http://schemas.microsoft.com/office/drawing/2014/main" id="{70EFA6B8-A6CD-4CAF-91CB-EDFA2091A6CB}"/>
                  </a:ext>
                </a:extLst>
              </p:cNvPr>
              <p:cNvSpPr txBox="1">
                <a:spLocks noRot="1" noChangeAspect="1" noMove="1" noResize="1" noEditPoints="1" noAdjustHandles="1" noChangeArrowheads="1" noChangeShapeType="1" noTextEdit="1"/>
              </p:cNvSpPr>
              <p:nvPr/>
            </p:nvSpPr>
            <p:spPr>
              <a:xfrm>
                <a:off x="5022405" y="5021654"/>
                <a:ext cx="2760436" cy="1200329"/>
              </a:xfrm>
              <a:prstGeom prst="rect">
                <a:avLst/>
              </a:prstGeom>
              <a:blipFill>
                <a:blip r:embed="rId18"/>
                <a:stretch>
                  <a:fillRect l="-1987" t="-2538" r="-1545" b="-65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FEDC0F-88E8-46D7-B737-C7F5FBA68BC5}"/>
                  </a:ext>
                </a:extLst>
              </p:cNvPr>
              <p:cNvSpPr txBox="1"/>
              <p:nvPr/>
            </p:nvSpPr>
            <p:spPr>
              <a:xfrm>
                <a:off x="9408992" y="5153297"/>
                <a:ext cx="18473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𝐼𝑛𝑣</m:t>
                      </m:r>
                      <m:d>
                        <m:dPr>
                          <m:ctrlPr>
                            <a:rPr lang="en-US" b="0" i="1" smtClean="0">
                              <a:latin typeface="Cambria Math" panose="02040503050406030204" pitchFamily="18" charset="0"/>
                            </a:rPr>
                          </m:ctrlPr>
                        </m:dPr>
                        <m:e>
                          <m:r>
                            <a:rPr lang="en-US" b="0" i="1" smtClean="0">
                              <a:solidFill>
                                <a:schemeClr val="accent2"/>
                              </a:solidFill>
                              <a:latin typeface="Cambria Math" panose="02040503050406030204" pitchFamily="18" charset="0"/>
                            </a:rPr>
                            <m:t>𝑠𝑘</m:t>
                          </m:r>
                          <m:r>
                            <a:rPr lang="en-US" b="0" i="1" smtClean="0">
                              <a:solidFill>
                                <a:schemeClr val="accent2"/>
                              </a:solidFill>
                              <a:latin typeface="Cambria Math" panose="02040503050406030204" pitchFamily="18" charset="0"/>
                            </a:rPr>
                            <m:t>′,</m:t>
                          </m:r>
                          <m:r>
                            <a:rPr lang="en-US" b="0" i="1" smtClean="0">
                              <a:latin typeface="Cambria Math" panose="02040503050406030204" pitchFamily="18" charset="0"/>
                            </a:rPr>
                            <m:t>𝑚</m:t>
                          </m:r>
                        </m:e>
                      </m:d>
                    </m:oMath>
                  </m:oMathPara>
                </a14:m>
                <a:endParaRPr lang="en-US" dirty="0"/>
              </a:p>
            </p:txBody>
          </p:sp>
        </mc:Choice>
        <mc:Fallback xmlns="">
          <p:sp>
            <p:nvSpPr>
              <p:cNvPr id="20" name="TextBox 19">
                <a:extLst>
                  <a:ext uri="{FF2B5EF4-FFF2-40B4-BE49-F238E27FC236}">
                    <a16:creationId xmlns:a16="http://schemas.microsoft.com/office/drawing/2014/main" id="{2BFEDC0F-88E8-46D7-B737-C7F5FBA68BC5}"/>
                  </a:ext>
                </a:extLst>
              </p:cNvPr>
              <p:cNvSpPr txBox="1">
                <a:spLocks noRot="1" noChangeAspect="1" noMove="1" noResize="1" noEditPoints="1" noAdjustHandles="1" noChangeArrowheads="1" noChangeShapeType="1" noTextEdit="1"/>
              </p:cNvSpPr>
              <p:nvPr/>
            </p:nvSpPr>
            <p:spPr>
              <a:xfrm>
                <a:off x="9408992" y="5153297"/>
                <a:ext cx="1847301" cy="369332"/>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08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0AE9-9267-4F01-837B-3C7E09AC1C7E}"/>
              </a:ext>
            </a:extLst>
          </p:cNvPr>
          <p:cNvSpPr>
            <a:spLocks noGrp="1"/>
          </p:cNvSpPr>
          <p:nvPr>
            <p:ph type="title"/>
          </p:nvPr>
        </p:nvSpPr>
        <p:spPr/>
        <p:txBody>
          <a:bodyPr/>
          <a:lstStyle/>
          <a:p>
            <a:r>
              <a:rPr lang="en-US" dirty="0"/>
              <a:t>Blockchain-less Cryptocurrency with Classical </a:t>
            </a:r>
            <a:r>
              <a:rPr lang="en-US" dirty="0" err="1"/>
              <a:t>Communcation</a:t>
            </a: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E7A9291-7E5C-493A-8BD1-11C951843CAE}"/>
                  </a:ext>
                </a:extLst>
              </p:cNvPr>
              <p:cNvSpPr txBox="1"/>
              <p:nvPr/>
            </p:nvSpPr>
            <p:spPr>
              <a:xfrm>
                <a:off x="981075" y="1447800"/>
                <a:ext cx="8856271" cy="923330"/>
              </a:xfrm>
              <a:prstGeom prst="rect">
                <a:avLst/>
              </a:prstGeom>
              <a:noFill/>
            </p:spPr>
            <p:txBody>
              <a:bodyPr wrap="none" rtlCol="0">
                <a:spAutoFit/>
              </a:bodyPr>
              <a:lstStyle/>
              <a:p>
                <a:pPr marL="285750" indent="-285750">
                  <a:buFont typeface="Arial" panose="020B0604020202020204" pitchFamily="34" charset="0"/>
                  <a:buChar char="•"/>
                </a:pPr>
                <a:r>
                  <a:rPr lang="en-US" dirty="0"/>
                  <a:t>Using one-shot signatures</a:t>
                </a:r>
              </a:p>
              <a:p>
                <a:pPr marL="285750" indent="-285750">
                  <a:buFont typeface="Arial" panose="020B0604020202020204" pitchFamily="34" charset="0"/>
                  <a:buChar char="•"/>
                </a:pPr>
                <a:r>
                  <a:rPr lang="en-US" dirty="0"/>
                  <a:t>Mining using Proof of Work: Run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𝑝𝑘</m:t>
                        </m:r>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𝑠𝑘</m:t>
                        </m:r>
                      </m:e>
                    </m:d>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𝐺𝑒𝑛</m:t>
                    </m:r>
                    <m:d>
                      <m:dPr>
                        <m:ctrlPr>
                          <a:rPr lang="en-US" b="0" i="1" smtClean="0">
                            <a:latin typeface="Cambria Math" panose="02040503050406030204" pitchFamily="18" charset="0"/>
                          </a:rPr>
                        </m:ctrlPr>
                      </m:dPr>
                      <m:e>
                        <m:r>
                          <a:rPr lang="en-US" b="0" i="1" smtClean="0">
                            <a:latin typeface="Cambria Math" panose="02040503050406030204" pitchFamily="18" charset="0"/>
                          </a:rPr>
                          <m:t>𝑐𝑟𝑠</m:t>
                        </m:r>
                      </m:e>
                    </m:d>
                  </m:oMath>
                </a14:m>
                <a:r>
                  <a:rPr lang="en-US" i="1" dirty="0"/>
                  <a:t> </a:t>
                </a:r>
                <a:r>
                  <a:rPr lang="en-US" dirty="0"/>
                  <a:t>until </a:t>
                </a:r>
                <a14:m>
                  <m:oMath xmlns:m="http://schemas.openxmlformats.org/officeDocument/2006/math">
                    <m:r>
                      <a:rPr lang="en-US" b="0" i="1" smtClean="0">
                        <a:latin typeface="Cambria Math" panose="02040503050406030204" pitchFamily="18" charset="0"/>
                      </a:rPr>
                      <m:t>𝑝𝑘</m:t>
                    </m:r>
                  </m:oMath>
                </a14:m>
                <a:r>
                  <a:rPr lang="en-US" dirty="0"/>
                  <a:t> starts with 80 zeroes</a:t>
                </a:r>
              </a:p>
              <a:p>
                <a:pPr marL="285750" indent="-285750">
                  <a:buFont typeface="Arial" panose="020B0604020202020204" pitchFamily="34" charset="0"/>
                  <a:buChar char="•"/>
                </a:pPr>
                <a:r>
                  <a:rPr lang="en-US" dirty="0"/>
                  <a:t>Transfer: Delegation Protocol</a:t>
                </a:r>
              </a:p>
            </p:txBody>
          </p:sp>
        </mc:Choice>
        <mc:Fallback xmlns="">
          <p:sp>
            <p:nvSpPr>
              <p:cNvPr id="3" name="TextBox 2">
                <a:extLst>
                  <a:ext uri="{FF2B5EF4-FFF2-40B4-BE49-F238E27FC236}">
                    <a16:creationId xmlns:a16="http://schemas.microsoft.com/office/drawing/2014/main" id="{4E7A9291-7E5C-493A-8BD1-11C951843CAE}"/>
                  </a:ext>
                </a:extLst>
              </p:cNvPr>
              <p:cNvSpPr txBox="1">
                <a:spLocks noRot="1" noChangeAspect="1" noMove="1" noResize="1" noEditPoints="1" noAdjustHandles="1" noChangeArrowheads="1" noChangeShapeType="1" noTextEdit="1"/>
              </p:cNvSpPr>
              <p:nvPr/>
            </p:nvSpPr>
            <p:spPr>
              <a:xfrm>
                <a:off x="981075" y="1447800"/>
                <a:ext cx="8856271" cy="923330"/>
              </a:xfrm>
              <a:prstGeom prst="rect">
                <a:avLst/>
              </a:prstGeom>
              <a:blipFill>
                <a:blip r:embed="rId2"/>
                <a:stretch>
                  <a:fillRect l="-482" t="-3311"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502B280-0948-4519-96AF-110F387A7C14}"/>
                  </a:ext>
                </a:extLst>
              </p:cNvPr>
              <p:cNvSpPr txBox="1"/>
              <p:nvPr/>
            </p:nvSpPr>
            <p:spPr>
              <a:xfrm>
                <a:off x="981075" y="4203455"/>
                <a:ext cx="5192832" cy="923330"/>
              </a:xfrm>
              <a:prstGeom prst="rect">
                <a:avLst/>
              </a:prstGeom>
              <a:noFill/>
            </p:spPr>
            <p:txBody>
              <a:bodyPr wrap="none" rtlCol="0">
                <a:spAutoFit/>
              </a:bodyPr>
              <a:lstStyle/>
              <a:p>
                <a:pPr marL="285750" indent="-285750">
                  <a:buFont typeface="Wingdings 2" panose="05020102010507070707" pitchFamily="18" charset="2"/>
                  <a:buChar char=""/>
                </a:pPr>
                <a:r>
                  <a:rPr lang="en-US" dirty="0"/>
                  <a:t>No need to maintain a public ledger</a:t>
                </a:r>
              </a:p>
              <a:p>
                <a:pPr marL="285750" indent="-285750">
                  <a:buFont typeface="Wingdings 2" panose="05020102010507070707" pitchFamily="18" charset="2"/>
                  <a:buChar char=""/>
                </a:pPr>
                <a:r>
                  <a:rPr lang="en-US" dirty="0"/>
                  <a:t>Consensus is required only on the </a:t>
                </a:r>
                <a14:m>
                  <m:oMath xmlns:m="http://schemas.openxmlformats.org/officeDocument/2006/math">
                    <m:r>
                      <a:rPr lang="en-US" b="0" i="1" smtClean="0">
                        <a:latin typeface="Cambria Math" panose="02040503050406030204" pitchFamily="18" charset="0"/>
                      </a:rPr>
                      <m:t>𝑐𝑟𝑠</m:t>
                    </m:r>
                  </m:oMath>
                </a14:m>
                <a:endParaRPr lang="en-US" b="0" i="1" dirty="0"/>
              </a:p>
              <a:p>
                <a:pPr marL="285750" indent="-285750">
                  <a:buFont typeface="Wingdings 2" panose="05020102010507070707" pitchFamily="18" charset="2"/>
                  <a:buChar char=""/>
                </a:pPr>
                <a:r>
                  <a:rPr lang="en-US" dirty="0"/>
                  <a:t>Sending money requires classical communication</a:t>
                </a:r>
              </a:p>
            </p:txBody>
          </p:sp>
        </mc:Choice>
        <mc:Fallback xmlns="">
          <p:sp>
            <p:nvSpPr>
              <p:cNvPr id="4" name="TextBox 3">
                <a:extLst>
                  <a:ext uri="{FF2B5EF4-FFF2-40B4-BE49-F238E27FC236}">
                    <a16:creationId xmlns:a16="http://schemas.microsoft.com/office/drawing/2014/main" id="{B502B280-0948-4519-96AF-110F387A7C14}"/>
                  </a:ext>
                </a:extLst>
              </p:cNvPr>
              <p:cNvSpPr txBox="1">
                <a:spLocks noRot="1" noChangeAspect="1" noMove="1" noResize="1" noEditPoints="1" noAdjustHandles="1" noChangeArrowheads="1" noChangeShapeType="1" noTextEdit="1"/>
              </p:cNvSpPr>
              <p:nvPr/>
            </p:nvSpPr>
            <p:spPr>
              <a:xfrm>
                <a:off x="981075" y="4203455"/>
                <a:ext cx="5192832" cy="923330"/>
              </a:xfrm>
              <a:prstGeom prst="rect">
                <a:avLst/>
              </a:prstGeom>
              <a:blipFill>
                <a:blip r:embed="rId3"/>
                <a:stretch>
                  <a:fillRect l="-704" t="-3311" r="-5399" b="-10596"/>
                </a:stretch>
              </a:blipFill>
            </p:spPr>
            <p:txBody>
              <a:bodyPr/>
              <a:lstStyle/>
              <a:p>
                <a:r>
                  <a:rPr lang="en-US">
                    <a:noFill/>
                  </a:rPr>
                  <a:t> </a:t>
                </a:r>
              </a:p>
            </p:txBody>
          </p:sp>
        </mc:Fallback>
      </mc:AlternateContent>
      <p:pic>
        <p:nvPicPr>
          <p:cNvPr id="5" name="Graphic 4" descr="DJ">
            <a:extLst>
              <a:ext uri="{FF2B5EF4-FFF2-40B4-BE49-F238E27FC236}">
                <a16:creationId xmlns:a16="http://schemas.microsoft.com/office/drawing/2014/main" id="{E800516D-F0BC-41AD-99AA-0619FBC2DA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3525" y="2691593"/>
            <a:ext cx="914400" cy="914400"/>
          </a:xfrm>
          <a:prstGeom prst="rect">
            <a:avLst/>
          </a:prstGeom>
        </p:spPr>
      </p:pic>
      <p:pic>
        <p:nvPicPr>
          <p:cNvPr id="6" name="Graphic 5" descr="Scientist">
            <a:extLst>
              <a:ext uri="{FF2B5EF4-FFF2-40B4-BE49-F238E27FC236}">
                <a16:creationId xmlns:a16="http://schemas.microsoft.com/office/drawing/2014/main" id="{2F8C47AF-DAFE-47A9-B3A5-18AD170042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3391" y="2691593"/>
            <a:ext cx="914400" cy="914400"/>
          </a:xfrm>
          <a:prstGeom prst="rect">
            <a:avLst/>
          </a:prstGeom>
        </p:spPr>
      </p:pic>
      <p:pic>
        <p:nvPicPr>
          <p:cNvPr id="7" name="Graphic 6" descr="Doctor">
            <a:extLst>
              <a:ext uri="{FF2B5EF4-FFF2-40B4-BE49-F238E27FC236}">
                <a16:creationId xmlns:a16="http://schemas.microsoft.com/office/drawing/2014/main" id="{6EF0BB51-FB96-4EAF-BB04-668E23EB22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33257" y="2691593"/>
            <a:ext cx="914400" cy="9144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6606918-C5C3-4A3C-B490-5C45D37AA6DC}"/>
                  </a:ext>
                </a:extLst>
              </p:cNvPr>
              <p:cNvSpPr txBox="1"/>
              <p:nvPr/>
            </p:nvSpPr>
            <p:spPr>
              <a:xfrm>
                <a:off x="1588211" y="3610292"/>
                <a:ext cx="1037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𝑝𝑘</m:t>
                          </m:r>
                        </m:e>
                        <m:sub>
                          <m:r>
                            <a:rPr lang="en-US" b="0" i="1" smtClean="0">
                              <a:latin typeface="Cambria Math" panose="02040503050406030204" pitchFamily="18" charset="0"/>
                            </a:rPr>
                            <m:t>0</m:t>
                          </m:r>
                        </m:sub>
                      </m:sSub>
                      <m:r>
                        <a:rPr lang="en-US" i="1">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0</m:t>
                          </m:r>
                        </m:sub>
                      </m:sSub>
                    </m:oMath>
                  </m:oMathPara>
                </a14:m>
                <a:endParaRPr lang="en-US" i="1" dirty="0"/>
              </a:p>
            </p:txBody>
          </p:sp>
        </mc:Choice>
        <mc:Fallback xmlns="">
          <p:sp>
            <p:nvSpPr>
              <p:cNvPr id="8" name="TextBox 7">
                <a:extLst>
                  <a:ext uri="{FF2B5EF4-FFF2-40B4-BE49-F238E27FC236}">
                    <a16:creationId xmlns:a16="http://schemas.microsoft.com/office/drawing/2014/main" id="{A6606918-C5C3-4A3C-B490-5C45D37AA6DC}"/>
                  </a:ext>
                </a:extLst>
              </p:cNvPr>
              <p:cNvSpPr txBox="1">
                <a:spLocks noRot="1" noChangeAspect="1" noMove="1" noResize="1" noEditPoints="1" noAdjustHandles="1" noChangeArrowheads="1" noChangeShapeType="1" noTextEdit="1"/>
              </p:cNvSpPr>
              <p:nvPr/>
            </p:nvSpPr>
            <p:spPr>
              <a:xfrm>
                <a:off x="1588211" y="3610292"/>
                <a:ext cx="1037785" cy="369332"/>
              </a:xfrm>
              <a:prstGeom prst="rect">
                <a:avLst/>
              </a:prstGeom>
              <a:blipFill>
                <a:blip r:embed="rId10"/>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33A16A5-BC5F-4D60-8E31-B9A43CD01F93}"/>
                  </a:ext>
                </a:extLst>
              </p:cNvPr>
              <p:cNvSpPr txBox="1"/>
              <p:nvPr/>
            </p:nvSpPr>
            <p:spPr>
              <a:xfrm>
                <a:off x="5571698" y="3605993"/>
                <a:ext cx="10324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𝑝𝑘</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1</m:t>
                          </m:r>
                        </m:sub>
                      </m:sSub>
                    </m:oMath>
                  </m:oMathPara>
                </a14:m>
                <a:endParaRPr lang="en-US" i="1" dirty="0"/>
              </a:p>
            </p:txBody>
          </p:sp>
        </mc:Choice>
        <mc:Fallback xmlns="">
          <p:sp>
            <p:nvSpPr>
              <p:cNvPr id="9" name="TextBox 8">
                <a:extLst>
                  <a:ext uri="{FF2B5EF4-FFF2-40B4-BE49-F238E27FC236}">
                    <a16:creationId xmlns:a16="http://schemas.microsoft.com/office/drawing/2014/main" id="{233A16A5-BC5F-4D60-8E31-B9A43CD01F93}"/>
                  </a:ext>
                </a:extLst>
              </p:cNvPr>
              <p:cNvSpPr txBox="1">
                <a:spLocks noRot="1" noChangeAspect="1" noMove="1" noResize="1" noEditPoints="1" noAdjustHandles="1" noChangeArrowheads="1" noChangeShapeType="1" noTextEdit="1"/>
              </p:cNvSpPr>
              <p:nvPr/>
            </p:nvSpPr>
            <p:spPr>
              <a:xfrm>
                <a:off x="5571698" y="3605993"/>
                <a:ext cx="1032462" cy="369332"/>
              </a:xfrm>
              <a:prstGeom prst="rect">
                <a:avLst/>
              </a:prstGeom>
              <a:blipFill>
                <a:blip r:embed="rId11"/>
                <a:stretch>
                  <a:fillRect b="-16667"/>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8870F425-89BE-4FE2-B8C0-01FB26A6292C}"/>
              </a:ext>
            </a:extLst>
          </p:cNvPr>
          <p:cNvCxnSpPr/>
          <p:nvPr/>
        </p:nvCxnSpPr>
        <p:spPr>
          <a:xfrm flipH="1">
            <a:off x="2625996" y="3003679"/>
            <a:ext cx="272705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D96926D-8D97-4713-818A-39E6F04EB141}"/>
                  </a:ext>
                </a:extLst>
              </p:cNvPr>
              <p:cNvSpPr txBox="1"/>
              <p:nvPr/>
            </p:nvSpPr>
            <p:spPr>
              <a:xfrm>
                <a:off x="3744577" y="2631996"/>
                <a:ext cx="6083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𝑝𝑘</m:t>
                          </m:r>
                        </m:e>
                        <m:sub>
                          <m:r>
                            <a:rPr lang="en-US" b="0" i="0" smtClean="0">
                              <a:latin typeface="Cambria Math" panose="02040503050406030204" pitchFamily="18" charset="0"/>
                            </a:rPr>
                            <m:t>1</m:t>
                          </m:r>
                        </m:sub>
                      </m:sSub>
                    </m:oMath>
                  </m:oMathPara>
                </a14:m>
                <a:endParaRPr lang="en-US" dirty="0"/>
              </a:p>
            </p:txBody>
          </p:sp>
        </mc:Choice>
        <mc:Fallback xmlns="">
          <p:sp>
            <p:nvSpPr>
              <p:cNvPr id="11" name="TextBox 10">
                <a:extLst>
                  <a:ext uri="{FF2B5EF4-FFF2-40B4-BE49-F238E27FC236}">
                    <a16:creationId xmlns:a16="http://schemas.microsoft.com/office/drawing/2014/main" id="{6D96926D-8D97-4713-818A-39E6F04EB141}"/>
                  </a:ext>
                </a:extLst>
              </p:cNvPr>
              <p:cNvSpPr txBox="1">
                <a:spLocks noRot="1" noChangeAspect="1" noMove="1" noResize="1" noEditPoints="1" noAdjustHandles="1" noChangeArrowheads="1" noChangeShapeType="1" noTextEdit="1"/>
              </p:cNvSpPr>
              <p:nvPr/>
            </p:nvSpPr>
            <p:spPr>
              <a:xfrm>
                <a:off x="3744577" y="2631996"/>
                <a:ext cx="608307" cy="369332"/>
              </a:xfrm>
              <a:prstGeom prst="rect">
                <a:avLst/>
              </a:prstGeom>
              <a:blipFill>
                <a:blip r:embed="rId12"/>
                <a:stretch>
                  <a:fillRect b="-16667"/>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53AADFA6-0EC7-44AA-888C-E383ECFFC2C0}"/>
              </a:ext>
            </a:extLst>
          </p:cNvPr>
          <p:cNvCxnSpPr/>
          <p:nvPr/>
        </p:nvCxnSpPr>
        <p:spPr>
          <a:xfrm>
            <a:off x="2625996" y="3429000"/>
            <a:ext cx="272705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7EAB954-75CF-4850-8FC1-DFE5F69339CA}"/>
                  </a:ext>
                </a:extLst>
              </p:cNvPr>
              <p:cNvSpPr txBox="1"/>
              <p:nvPr/>
            </p:nvSpPr>
            <p:spPr>
              <a:xfrm>
                <a:off x="2838034" y="3089954"/>
                <a:ext cx="2240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0" smtClean="0">
                              <a:latin typeface="Cambria Math" panose="02040503050406030204" pitchFamily="18" charset="0"/>
                            </a:rPr>
                            <m:t>1</m:t>
                          </m:r>
                        </m:sub>
                      </m:sSub>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𝑆𝑖𝑔𝑛</m:t>
                      </m:r>
                      <m:d>
                        <m:dPr>
                          <m:ctrlPr>
                            <a:rPr lang="en-US" b="0" i="1" smtClean="0">
                              <a:latin typeface="Cambria Math" panose="02040503050406030204" pitchFamily="18" charset="0"/>
                            </a:rPr>
                          </m:ctrlPr>
                        </m:dPr>
                        <m:e>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𝑝𝑘</m:t>
                              </m:r>
                            </m:e>
                            <m:sub>
                              <m:r>
                                <a:rPr lang="en-US" b="0" i="0" smtClean="0">
                                  <a:latin typeface="Cambria Math" panose="02040503050406030204" pitchFamily="18" charset="0"/>
                                </a:rPr>
                                <m:t>1</m:t>
                              </m:r>
                            </m:sub>
                          </m:sSub>
                        </m:e>
                      </m:d>
                    </m:oMath>
                  </m:oMathPara>
                </a14:m>
                <a:endParaRPr lang="en-US" dirty="0"/>
              </a:p>
            </p:txBody>
          </p:sp>
        </mc:Choice>
        <mc:Fallback xmlns="">
          <p:sp>
            <p:nvSpPr>
              <p:cNvPr id="13" name="TextBox 12">
                <a:extLst>
                  <a:ext uri="{FF2B5EF4-FFF2-40B4-BE49-F238E27FC236}">
                    <a16:creationId xmlns:a16="http://schemas.microsoft.com/office/drawing/2014/main" id="{37EAB954-75CF-4850-8FC1-DFE5F69339CA}"/>
                  </a:ext>
                </a:extLst>
              </p:cNvPr>
              <p:cNvSpPr txBox="1">
                <a:spLocks noRot="1" noChangeAspect="1" noMove="1" noResize="1" noEditPoints="1" noAdjustHandles="1" noChangeArrowheads="1" noChangeShapeType="1" noTextEdit="1"/>
              </p:cNvSpPr>
              <p:nvPr/>
            </p:nvSpPr>
            <p:spPr>
              <a:xfrm>
                <a:off x="2838034" y="3089954"/>
                <a:ext cx="2240805" cy="369332"/>
              </a:xfrm>
              <a:prstGeom prst="rect">
                <a:avLst/>
              </a:prstGeom>
              <a:blipFill>
                <a:blip r:embed="rId13"/>
                <a:stretch>
                  <a:fillRect b="-16667"/>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089E8820-2CD1-4D20-8935-B1C72C7F0968}"/>
              </a:ext>
            </a:extLst>
          </p:cNvPr>
          <p:cNvCxnSpPr/>
          <p:nvPr/>
        </p:nvCxnSpPr>
        <p:spPr>
          <a:xfrm flipH="1">
            <a:off x="6784678" y="3006124"/>
            <a:ext cx="272705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B941DAE-C1B8-4F67-AB7E-55B3B7970F7C}"/>
                  </a:ext>
                </a:extLst>
              </p:cNvPr>
              <p:cNvSpPr txBox="1"/>
              <p:nvPr/>
            </p:nvSpPr>
            <p:spPr>
              <a:xfrm>
                <a:off x="7903259" y="2634441"/>
                <a:ext cx="613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𝑝𝑘</m:t>
                          </m:r>
                        </m:e>
                        <m:sub>
                          <m:r>
                            <a:rPr lang="en-US" b="0" i="0" smtClean="0">
                              <a:latin typeface="Cambria Math" panose="02040503050406030204" pitchFamily="18" charset="0"/>
                            </a:rPr>
                            <m:t>2</m:t>
                          </m:r>
                        </m:sub>
                      </m:sSub>
                    </m:oMath>
                  </m:oMathPara>
                </a14:m>
                <a:endParaRPr lang="en-US" dirty="0"/>
              </a:p>
            </p:txBody>
          </p:sp>
        </mc:Choice>
        <mc:Fallback xmlns="">
          <p:sp>
            <p:nvSpPr>
              <p:cNvPr id="15" name="TextBox 14">
                <a:extLst>
                  <a:ext uri="{FF2B5EF4-FFF2-40B4-BE49-F238E27FC236}">
                    <a16:creationId xmlns:a16="http://schemas.microsoft.com/office/drawing/2014/main" id="{9B941DAE-C1B8-4F67-AB7E-55B3B7970F7C}"/>
                  </a:ext>
                </a:extLst>
              </p:cNvPr>
              <p:cNvSpPr txBox="1">
                <a:spLocks noRot="1" noChangeAspect="1" noMove="1" noResize="1" noEditPoints="1" noAdjustHandles="1" noChangeArrowheads="1" noChangeShapeType="1" noTextEdit="1"/>
              </p:cNvSpPr>
              <p:nvPr/>
            </p:nvSpPr>
            <p:spPr>
              <a:xfrm>
                <a:off x="7903259" y="2634441"/>
                <a:ext cx="613630" cy="369332"/>
              </a:xfrm>
              <a:prstGeom prst="rect">
                <a:avLst/>
              </a:prstGeom>
              <a:blipFill>
                <a:blip r:embed="rId14"/>
                <a:stretch>
                  <a:fillRect b="-1639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9CD7F650-57CC-457B-B993-1BF11B186BC1}"/>
              </a:ext>
            </a:extLst>
          </p:cNvPr>
          <p:cNvCxnSpPr/>
          <p:nvPr/>
        </p:nvCxnSpPr>
        <p:spPr>
          <a:xfrm>
            <a:off x="6784678" y="3431445"/>
            <a:ext cx="272705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5252654-DA36-46C8-BC89-42B142758ED0}"/>
                  </a:ext>
                </a:extLst>
              </p:cNvPr>
              <p:cNvSpPr txBox="1"/>
              <p:nvPr/>
            </p:nvSpPr>
            <p:spPr>
              <a:xfrm>
                <a:off x="7103526" y="3098644"/>
                <a:ext cx="22472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𝑆𝑖𝑔𝑛</m:t>
                      </m:r>
                      <m:d>
                        <m:dPr>
                          <m:ctrlPr>
                            <a:rPr lang="en-US" b="0" i="1" smtClean="0">
                              <a:latin typeface="Cambria Math" panose="02040503050406030204" pitchFamily="18" charset="0"/>
                            </a:rPr>
                          </m:ctrlPr>
                        </m:dPr>
                        <m:e>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𝑝𝑘</m:t>
                              </m:r>
                            </m:e>
                            <m:sub>
                              <m:r>
                                <a:rPr lang="en-US" b="0" i="1" smtClean="0">
                                  <a:latin typeface="Cambria Math" panose="02040503050406030204" pitchFamily="18" charset="0"/>
                                </a:rPr>
                                <m:t>2</m:t>
                              </m:r>
                            </m:sub>
                          </m:sSub>
                        </m:e>
                      </m:d>
                    </m:oMath>
                  </m:oMathPara>
                </a14:m>
                <a:endParaRPr lang="en-US" i="1" dirty="0"/>
              </a:p>
            </p:txBody>
          </p:sp>
        </mc:Choice>
        <mc:Fallback xmlns="">
          <p:sp>
            <p:nvSpPr>
              <p:cNvPr id="17" name="TextBox 16">
                <a:extLst>
                  <a:ext uri="{FF2B5EF4-FFF2-40B4-BE49-F238E27FC236}">
                    <a16:creationId xmlns:a16="http://schemas.microsoft.com/office/drawing/2014/main" id="{C5252654-DA36-46C8-BC89-42B142758ED0}"/>
                  </a:ext>
                </a:extLst>
              </p:cNvPr>
              <p:cNvSpPr txBox="1">
                <a:spLocks noRot="1" noChangeAspect="1" noMove="1" noResize="1" noEditPoints="1" noAdjustHandles="1" noChangeArrowheads="1" noChangeShapeType="1" noTextEdit="1"/>
              </p:cNvSpPr>
              <p:nvPr/>
            </p:nvSpPr>
            <p:spPr>
              <a:xfrm>
                <a:off x="7103526" y="3098644"/>
                <a:ext cx="2247282" cy="369332"/>
              </a:xfrm>
              <a:prstGeom prst="rect">
                <a:avLst/>
              </a:prstGeom>
              <a:blipFill>
                <a:blip r:embed="rId15"/>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6EBEA899-3786-4C34-B2EB-68C04B5A4E89}"/>
                  </a:ext>
                </a:extLst>
              </p:cNvPr>
              <p:cNvSpPr/>
              <p:nvPr/>
            </p:nvSpPr>
            <p:spPr>
              <a:xfrm>
                <a:off x="7527423" y="3375829"/>
                <a:ext cx="13813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𝑝𝑘</m:t>
                          </m:r>
                        </m:e>
                        <m:sub>
                          <m:r>
                            <a:rPr lang="en-US" i="1">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𝑝𝑘</m:t>
                          </m:r>
                        </m:e>
                        <m:sub>
                          <m:r>
                            <a:rPr lang="en-US" b="0" i="1" smtClean="0">
                              <a:latin typeface="Cambria Math" panose="02040503050406030204" pitchFamily="18" charset="0"/>
                            </a:rPr>
                            <m:t>1</m:t>
                          </m:r>
                        </m:sub>
                      </m:sSub>
                    </m:oMath>
                  </m:oMathPara>
                </a14:m>
                <a:endParaRPr lang="en-US" i="1" dirty="0"/>
              </a:p>
            </p:txBody>
          </p:sp>
        </mc:Choice>
        <mc:Fallback xmlns="">
          <p:sp>
            <p:nvSpPr>
              <p:cNvPr id="18" name="Rectangle 17">
                <a:extLst>
                  <a:ext uri="{FF2B5EF4-FFF2-40B4-BE49-F238E27FC236}">
                    <a16:creationId xmlns:a16="http://schemas.microsoft.com/office/drawing/2014/main" id="{6EBEA899-3786-4C34-B2EB-68C04B5A4E89}"/>
                  </a:ext>
                </a:extLst>
              </p:cNvPr>
              <p:cNvSpPr>
                <a:spLocks noRot="1" noChangeAspect="1" noMove="1" noResize="1" noEditPoints="1" noAdjustHandles="1" noChangeArrowheads="1" noChangeShapeType="1" noTextEdit="1"/>
              </p:cNvSpPr>
              <p:nvPr/>
            </p:nvSpPr>
            <p:spPr>
              <a:xfrm>
                <a:off x="7527423" y="3375829"/>
                <a:ext cx="1381340" cy="369332"/>
              </a:xfrm>
              <a:prstGeom prst="rect">
                <a:avLst/>
              </a:prstGeom>
              <a:blipFill>
                <a:blip r:embed="rId16"/>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689080F9-B080-497C-933D-DBF5A06647BA}"/>
                  </a:ext>
                </a:extLst>
              </p:cNvPr>
              <p:cNvSpPr/>
              <p:nvPr/>
            </p:nvSpPr>
            <p:spPr>
              <a:xfrm>
                <a:off x="3624788" y="3350726"/>
                <a:ext cx="6136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𝑝𝑘</m:t>
                          </m:r>
                        </m:e>
                        <m:sub>
                          <m:r>
                            <a:rPr lang="en-US">
                              <a:latin typeface="Cambria Math" panose="02040503050406030204" pitchFamily="18" charset="0"/>
                            </a:rPr>
                            <m:t>0</m:t>
                          </m:r>
                        </m:sub>
                      </m:sSub>
                    </m:oMath>
                  </m:oMathPara>
                </a14:m>
                <a:endParaRPr lang="en-US" dirty="0"/>
              </a:p>
            </p:txBody>
          </p:sp>
        </mc:Choice>
        <mc:Fallback xmlns="">
          <p:sp>
            <p:nvSpPr>
              <p:cNvPr id="19" name="Rectangle 18">
                <a:extLst>
                  <a:ext uri="{FF2B5EF4-FFF2-40B4-BE49-F238E27FC236}">
                    <a16:creationId xmlns:a16="http://schemas.microsoft.com/office/drawing/2014/main" id="{689080F9-B080-497C-933D-DBF5A06647BA}"/>
                  </a:ext>
                </a:extLst>
              </p:cNvPr>
              <p:cNvSpPr>
                <a:spLocks noRot="1" noChangeAspect="1" noMove="1" noResize="1" noEditPoints="1" noAdjustHandles="1" noChangeArrowheads="1" noChangeShapeType="1" noTextEdit="1"/>
              </p:cNvSpPr>
              <p:nvPr/>
            </p:nvSpPr>
            <p:spPr>
              <a:xfrm>
                <a:off x="3624788" y="3350726"/>
                <a:ext cx="613630" cy="369332"/>
              </a:xfrm>
              <a:prstGeom prst="rect">
                <a:avLst/>
              </a:prstGeom>
              <a:blipFill>
                <a:blip r:embed="rId17"/>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1824F06-49FD-44BF-BCD6-048BE01242A9}"/>
                  </a:ext>
                </a:extLst>
              </p:cNvPr>
              <p:cNvSpPr txBox="1"/>
              <p:nvPr/>
            </p:nvSpPr>
            <p:spPr>
              <a:xfrm>
                <a:off x="9674226" y="3605993"/>
                <a:ext cx="10324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𝑝𝑘</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2</m:t>
                          </m:r>
                        </m:sub>
                      </m:sSub>
                    </m:oMath>
                  </m:oMathPara>
                </a14:m>
                <a:endParaRPr lang="en-US" i="1" dirty="0"/>
              </a:p>
            </p:txBody>
          </p:sp>
        </mc:Choice>
        <mc:Fallback xmlns="">
          <p:sp>
            <p:nvSpPr>
              <p:cNvPr id="20" name="TextBox 19">
                <a:extLst>
                  <a:ext uri="{FF2B5EF4-FFF2-40B4-BE49-F238E27FC236}">
                    <a16:creationId xmlns:a16="http://schemas.microsoft.com/office/drawing/2014/main" id="{01824F06-49FD-44BF-BCD6-048BE01242A9}"/>
                  </a:ext>
                </a:extLst>
              </p:cNvPr>
              <p:cNvSpPr txBox="1">
                <a:spLocks noRot="1" noChangeAspect="1" noMove="1" noResize="1" noEditPoints="1" noAdjustHandles="1" noChangeArrowheads="1" noChangeShapeType="1" noTextEdit="1"/>
              </p:cNvSpPr>
              <p:nvPr/>
            </p:nvSpPr>
            <p:spPr>
              <a:xfrm>
                <a:off x="9674226" y="3605993"/>
                <a:ext cx="1032462" cy="369332"/>
              </a:xfrm>
              <a:prstGeom prst="rect">
                <a:avLst/>
              </a:prstGeom>
              <a:blipFill>
                <a:blip r:embed="rId18"/>
                <a:stretch>
                  <a:fillRect b="-16667"/>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FFB6755C-40F7-4997-A047-BCE82AC33F85}"/>
              </a:ext>
            </a:extLst>
          </p:cNvPr>
          <p:cNvSpPr txBox="1"/>
          <p:nvPr/>
        </p:nvSpPr>
        <p:spPr>
          <a:xfrm>
            <a:off x="6784678" y="3936490"/>
            <a:ext cx="4726166" cy="923330"/>
          </a:xfrm>
          <a:prstGeom prst="rect">
            <a:avLst/>
          </a:prstGeom>
          <a:noFill/>
        </p:spPr>
        <p:txBody>
          <a:bodyPr wrap="none" rtlCol="0">
            <a:spAutoFit/>
          </a:bodyPr>
          <a:lstStyle/>
          <a:p>
            <a:r>
              <a:rPr lang="en-US" dirty="0"/>
              <a:t>Improvements:</a:t>
            </a:r>
          </a:p>
          <a:p>
            <a:pPr marL="342900" indent="-342900">
              <a:buFont typeface="+mj-lt"/>
              <a:buAutoNum type="arabicPeriod"/>
            </a:pPr>
            <a:r>
              <a:rPr lang="en-US" dirty="0"/>
              <a:t>Add SNARK to keep size of the chain small</a:t>
            </a:r>
          </a:p>
          <a:p>
            <a:pPr marL="342900" indent="-342900">
              <a:buFont typeface="+mj-lt"/>
              <a:buAutoNum type="arabicPeriod"/>
            </a:pPr>
            <a:r>
              <a:rPr lang="en-US" dirty="0"/>
              <a:t>Add ZK to ensure privacy</a:t>
            </a:r>
          </a:p>
        </p:txBody>
      </p:sp>
    </p:spTree>
    <p:extLst>
      <p:ext uri="{BB962C8B-B14F-4D97-AF65-F5344CB8AC3E}">
        <p14:creationId xmlns:p14="http://schemas.microsoft.com/office/powerpoint/2010/main" val="126368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3" grpId="0"/>
      <p:bldP spid="15"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43BE-E14F-4C8B-872C-B38541250C50}"/>
              </a:ext>
            </a:extLst>
          </p:cNvPr>
          <p:cNvSpPr>
            <a:spLocks noGrp="1"/>
          </p:cNvSpPr>
          <p:nvPr>
            <p:ph type="title"/>
          </p:nvPr>
        </p:nvSpPr>
        <p:spPr/>
        <p:txBody>
          <a:bodyPr/>
          <a:lstStyle/>
          <a:p>
            <a:r>
              <a:rPr lang="en-US" dirty="0"/>
              <a:t>Budget Signatures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DCEFBFB-F73E-4D1F-96FD-60CCC7EFC82F}"/>
                  </a:ext>
                </a:extLst>
              </p:cNvPr>
              <p:cNvSpPr txBox="1"/>
              <p:nvPr/>
            </p:nvSpPr>
            <p:spPr>
              <a:xfrm>
                <a:off x="1130061" y="1729896"/>
                <a:ext cx="5953553" cy="923330"/>
              </a:xfrm>
              <a:prstGeom prst="rect">
                <a:avLst/>
              </a:prstGeom>
              <a:noFill/>
            </p:spPr>
            <p:txBody>
              <a:bodyPr wrap="none" rtlCol="0">
                <a:spAutoFit/>
              </a:bodyPr>
              <a:lstStyle/>
              <a:p>
                <a:pPr marL="285750" indent="-285750">
                  <a:buFont typeface="Arial" panose="020B0604020202020204" pitchFamily="34" charset="0"/>
                  <a:buChar char="•"/>
                </a:pPr>
                <a:r>
                  <a:rPr lang="en-US" dirty="0"/>
                  <a:t>Every public key comes with a budget: </a:t>
                </a:r>
                <a14:m>
                  <m:oMath xmlns:m="http://schemas.openxmlformats.org/officeDocument/2006/math">
                    <m:r>
                      <m:rPr>
                        <m:sty m:val="p"/>
                      </m:rPr>
                      <a:rPr lang="en-US" b="0" i="0" smtClean="0">
                        <a:latin typeface="Cambria Math" panose="02040503050406030204" pitchFamily="18" charset="0"/>
                      </a:rPr>
                      <m:t>pk</m:t>
                    </m:r>
                    <m:r>
                      <a:rPr lang="en-US" b="0" i="0" smtClean="0">
                        <a:latin typeface="Cambria Math" panose="02040503050406030204" pitchFamily="18" charset="0"/>
                      </a:rPr>
                      <m:t>.</m:t>
                    </m:r>
                    <m:r>
                      <m:rPr>
                        <m:sty m:val="p"/>
                      </m:rPr>
                      <a:rPr lang="en-US" b="0" i="0" smtClean="0">
                        <a:latin typeface="Cambria Math" panose="02040503050406030204" pitchFamily="18" charset="0"/>
                      </a:rPr>
                      <m:t>budget</m:t>
                    </m:r>
                  </m:oMath>
                </a14:m>
                <a:r>
                  <a:rPr lang="en-US" b="0" dirty="0"/>
                  <a:t> (say </a:t>
                </a:r>
                <a14:m>
                  <m:oMath xmlns:m="http://schemas.openxmlformats.org/officeDocument/2006/math">
                    <m:r>
                      <a:rPr lang="en-US" b="0" i="1" smtClean="0">
                        <a:latin typeface="Cambria Math" panose="02040503050406030204" pitchFamily="18" charset="0"/>
                      </a:rPr>
                      <m:t>1</m:t>
                    </m:r>
                  </m:oMath>
                </a14:m>
                <a:r>
                  <a:rPr lang="en-US" b="0" dirty="0"/>
                  <a:t>)</a:t>
                </a:r>
              </a:p>
              <a:p>
                <a:pPr marL="285750" indent="-285750">
                  <a:buFont typeface="Arial" panose="020B0604020202020204" pitchFamily="34" charset="0"/>
                  <a:buChar char="•"/>
                </a:pPr>
                <a:r>
                  <a:rPr lang="en-US" b="0" dirty="0"/>
                  <a:t>Every message comes with a cost: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m:rPr>
                        <m:sty m:val="p"/>
                      </m:rPr>
                      <a:rPr lang="en-US" b="0" i="0" smtClean="0">
                        <a:latin typeface="Cambria Math" panose="02040503050406030204" pitchFamily="18" charset="0"/>
                      </a:rPr>
                      <m:t>cost</m:t>
                    </m:r>
                  </m:oMath>
                </a14:m>
                <a:r>
                  <a:rPr lang="en-US" dirty="0"/>
                  <a:t> (say </a:t>
                </a:r>
                <a14:m>
                  <m:oMath xmlns:m="http://schemas.openxmlformats.org/officeDocument/2006/math">
                    <m:r>
                      <a:rPr lang="en-US" b="0" i="1" smtClean="0">
                        <a:latin typeface="Cambria Math" panose="02040503050406030204" pitchFamily="18" charset="0"/>
                      </a:rPr>
                      <m:t>≤1</m:t>
                    </m:r>
                  </m:oMath>
                </a14:m>
                <a:r>
                  <a:rPr lang="en-US" dirty="0"/>
                  <a:t>)</a:t>
                </a:r>
              </a:p>
              <a:p>
                <a:pPr marL="285750" indent="-285750">
                  <a:buFont typeface="Arial" panose="020B0604020202020204" pitchFamily="34" charset="0"/>
                  <a:buChar char="•"/>
                </a:pPr>
                <a:r>
                  <a:rPr lang="en-US" dirty="0"/>
                  <a:t>One can keep signing until the budget is depleted</a:t>
                </a:r>
              </a:p>
            </p:txBody>
          </p:sp>
        </mc:Choice>
        <mc:Fallback xmlns="">
          <p:sp>
            <p:nvSpPr>
              <p:cNvPr id="3" name="TextBox 2">
                <a:extLst>
                  <a:ext uri="{FF2B5EF4-FFF2-40B4-BE49-F238E27FC236}">
                    <a16:creationId xmlns:a16="http://schemas.microsoft.com/office/drawing/2014/main" id="{FDCEFBFB-F73E-4D1F-96FD-60CCC7EFC82F}"/>
                  </a:ext>
                </a:extLst>
              </p:cNvPr>
              <p:cNvSpPr txBox="1">
                <a:spLocks noRot="1" noChangeAspect="1" noMove="1" noResize="1" noEditPoints="1" noAdjustHandles="1" noChangeArrowheads="1" noChangeShapeType="1" noTextEdit="1"/>
              </p:cNvSpPr>
              <p:nvPr/>
            </p:nvSpPr>
            <p:spPr>
              <a:xfrm>
                <a:off x="1130061" y="1729896"/>
                <a:ext cx="5953553" cy="923330"/>
              </a:xfrm>
              <a:prstGeom prst="rect">
                <a:avLst/>
              </a:prstGeom>
              <a:blipFill>
                <a:blip r:embed="rId3"/>
                <a:stretch>
                  <a:fillRect l="-614" t="-3311" r="-3378" b="-10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93189D5-7AFC-4223-ACEE-60B75BFD88BC}"/>
                  </a:ext>
                </a:extLst>
              </p:cNvPr>
              <p:cNvSpPr txBox="1"/>
              <p:nvPr/>
            </p:nvSpPr>
            <p:spPr>
              <a:xfrm>
                <a:off x="5334326" y="2978650"/>
                <a:ext cx="8377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𝑝𝑘</m:t>
                      </m:r>
                      <m:r>
                        <a:rPr lang="en-US" i="1">
                          <a:latin typeface="Cambria Math" panose="02040503050406030204" pitchFamily="18" charset="0"/>
                        </a:rPr>
                        <m:t>,</m:t>
                      </m:r>
                      <m:r>
                        <a:rPr lang="en-US" i="1" smtClean="0">
                          <a:solidFill>
                            <a:schemeClr val="accent2"/>
                          </a:solidFill>
                          <a:latin typeface="Cambria Math" panose="02040503050406030204" pitchFamily="18" charset="0"/>
                        </a:rPr>
                        <m:t>𝑠𝑘</m:t>
                      </m:r>
                    </m:oMath>
                  </m:oMathPara>
                </a14:m>
                <a:endParaRPr lang="en-US" i="1" dirty="0"/>
              </a:p>
            </p:txBody>
          </p:sp>
        </mc:Choice>
        <mc:Fallback xmlns="">
          <p:sp>
            <p:nvSpPr>
              <p:cNvPr id="4" name="TextBox 3">
                <a:extLst>
                  <a:ext uri="{FF2B5EF4-FFF2-40B4-BE49-F238E27FC236}">
                    <a16:creationId xmlns:a16="http://schemas.microsoft.com/office/drawing/2014/main" id="{393189D5-7AFC-4223-ACEE-60B75BFD88BC}"/>
                  </a:ext>
                </a:extLst>
              </p:cNvPr>
              <p:cNvSpPr txBox="1">
                <a:spLocks noRot="1" noChangeAspect="1" noMove="1" noResize="1" noEditPoints="1" noAdjustHandles="1" noChangeArrowheads="1" noChangeShapeType="1" noTextEdit="1"/>
              </p:cNvSpPr>
              <p:nvPr/>
            </p:nvSpPr>
            <p:spPr>
              <a:xfrm>
                <a:off x="5334326" y="2978650"/>
                <a:ext cx="837730" cy="369332"/>
              </a:xfrm>
              <a:prstGeom prst="rect">
                <a:avLst/>
              </a:prstGeom>
              <a:blipFill>
                <a:blip r:embed="rId4"/>
                <a:stretch>
                  <a:fillRect b="-1666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1EA17CB8-02C0-4809-9368-8D72E11B185A}"/>
              </a:ext>
            </a:extLst>
          </p:cNvPr>
          <p:cNvSpPr/>
          <p:nvPr/>
        </p:nvSpPr>
        <p:spPr>
          <a:xfrm>
            <a:off x="5279640" y="2943647"/>
            <a:ext cx="914400" cy="10458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FAD53DC-DE28-4CC2-A265-15942507F990}"/>
                  </a:ext>
                </a:extLst>
              </p:cNvPr>
              <p:cNvSpPr txBox="1"/>
              <p:nvPr/>
            </p:nvSpPr>
            <p:spPr>
              <a:xfrm>
                <a:off x="7083614" y="3877674"/>
                <a:ext cx="1027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𝑝𝑘</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smtClean="0">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𝑠𝑘</m:t>
                          </m:r>
                        </m:e>
                        <m:sub>
                          <m:r>
                            <a:rPr lang="en-US" i="1">
                              <a:solidFill>
                                <a:schemeClr val="accent2"/>
                              </a:solidFill>
                              <a:latin typeface="Cambria Math" panose="02040503050406030204" pitchFamily="18" charset="0"/>
                            </a:rPr>
                            <m:t>1</m:t>
                          </m:r>
                        </m:sub>
                      </m:sSub>
                    </m:oMath>
                  </m:oMathPara>
                </a14:m>
                <a:endParaRPr lang="en-US" i="1" dirty="0"/>
              </a:p>
            </p:txBody>
          </p:sp>
        </mc:Choice>
        <mc:Fallback xmlns="">
          <p:sp>
            <p:nvSpPr>
              <p:cNvPr id="6" name="TextBox 5">
                <a:extLst>
                  <a:ext uri="{FF2B5EF4-FFF2-40B4-BE49-F238E27FC236}">
                    <a16:creationId xmlns:a16="http://schemas.microsoft.com/office/drawing/2014/main" id="{FFAD53DC-DE28-4CC2-A265-15942507F990}"/>
                  </a:ext>
                </a:extLst>
              </p:cNvPr>
              <p:cNvSpPr txBox="1">
                <a:spLocks noRot="1" noChangeAspect="1" noMove="1" noResize="1" noEditPoints="1" noAdjustHandles="1" noChangeArrowheads="1" noChangeShapeType="1" noTextEdit="1"/>
              </p:cNvSpPr>
              <p:nvPr/>
            </p:nvSpPr>
            <p:spPr>
              <a:xfrm>
                <a:off x="7083614" y="3877674"/>
                <a:ext cx="1027141" cy="369332"/>
              </a:xfrm>
              <a:prstGeom prst="rect">
                <a:avLst/>
              </a:prstGeom>
              <a:blipFill>
                <a:blip r:embed="rId5"/>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4F3E7E-0E09-41E2-8E56-BDBF0828DDA0}"/>
                  </a:ext>
                </a:extLst>
              </p:cNvPr>
              <p:cNvSpPr txBox="1"/>
              <p:nvPr/>
            </p:nvSpPr>
            <p:spPr>
              <a:xfrm>
                <a:off x="3218941" y="3845226"/>
                <a:ext cx="10377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𝑝𝑘</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smtClean="0">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𝑠𝑘</m:t>
                          </m:r>
                        </m:e>
                        <m:sub>
                          <m:r>
                            <a:rPr lang="en-US" i="1">
                              <a:solidFill>
                                <a:schemeClr val="accent2"/>
                              </a:solidFill>
                              <a:latin typeface="Cambria Math" panose="02040503050406030204" pitchFamily="18" charset="0"/>
                            </a:rPr>
                            <m:t>0</m:t>
                          </m:r>
                        </m:sub>
                      </m:sSub>
                    </m:oMath>
                  </m:oMathPara>
                </a14:m>
                <a:endParaRPr lang="en-US" i="1" dirty="0"/>
              </a:p>
            </p:txBody>
          </p:sp>
        </mc:Choice>
        <mc:Fallback xmlns="">
          <p:sp>
            <p:nvSpPr>
              <p:cNvPr id="7" name="TextBox 6">
                <a:extLst>
                  <a:ext uri="{FF2B5EF4-FFF2-40B4-BE49-F238E27FC236}">
                    <a16:creationId xmlns:a16="http://schemas.microsoft.com/office/drawing/2014/main" id="{614F3E7E-0E09-41E2-8E56-BDBF0828DDA0}"/>
                  </a:ext>
                </a:extLst>
              </p:cNvPr>
              <p:cNvSpPr txBox="1">
                <a:spLocks noRot="1" noChangeAspect="1" noMove="1" noResize="1" noEditPoints="1" noAdjustHandles="1" noChangeArrowheads="1" noChangeShapeType="1" noTextEdit="1"/>
              </p:cNvSpPr>
              <p:nvPr/>
            </p:nvSpPr>
            <p:spPr>
              <a:xfrm>
                <a:off x="3218941" y="3845226"/>
                <a:ext cx="1037785" cy="369332"/>
              </a:xfrm>
              <a:prstGeom prst="rect">
                <a:avLst/>
              </a:prstGeom>
              <a:blipFill>
                <a:blip r:embed="rId6"/>
                <a:stretch>
                  <a:fillRect b="-16667"/>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6F3A463D-2AB3-4B08-817D-766F98AEC785}"/>
              </a:ext>
            </a:extLst>
          </p:cNvPr>
          <p:cNvSpPr/>
          <p:nvPr/>
        </p:nvSpPr>
        <p:spPr>
          <a:xfrm>
            <a:off x="3509233" y="3801667"/>
            <a:ext cx="457200" cy="10458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10440A23-16FE-4026-BD59-601546832457}"/>
              </a:ext>
            </a:extLst>
          </p:cNvPr>
          <p:cNvSpPr/>
          <p:nvPr/>
        </p:nvSpPr>
        <p:spPr>
          <a:xfrm>
            <a:off x="7368584" y="3825383"/>
            <a:ext cx="457200" cy="10458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5FD2F54-E565-4DF0-90ED-1C11A25CACED}"/>
                  </a:ext>
                </a:extLst>
              </p:cNvPr>
              <p:cNvSpPr txBox="1"/>
              <p:nvPr/>
            </p:nvSpPr>
            <p:spPr>
              <a:xfrm>
                <a:off x="5334326" y="2971140"/>
                <a:ext cx="3040832" cy="4049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𝑝𝑘</m:t>
                      </m:r>
                      <m:r>
                        <a:rPr lang="en-US" i="1" smtClean="0">
                          <a:latin typeface="Cambria Math" panose="02040503050406030204" pitchFamily="18" charset="0"/>
                        </a:rPr>
                        <m:t>,</m:t>
                      </m:r>
                      <m:r>
                        <a:rPr lang="en-US" b="0" i="1" smtClean="0">
                          <a:latin typeface="Cambria Math" panose="02040503050406030204" pitchFamily="18" charset="0"/>
                        </a:rPr>
                        <m:t>𝜎</m:t>
                      </m:r>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𝑆𝑖𝑔𝑛</m:t>
                      </m:r>
                      <m:d>
                        <m:dPr>
                          <m:ctrlPr>
                            <a:rPr lang="en-US" b="0" i="1" smtClean="0">
                              <a:latin typeface="Cambria Math" panose="02040503050406030204" pitchFamily="18" charset="0"/>
                            </a:rPr>
                          </m:ctrlPr>
                        </m:dPr>
                        <m:e>
                          <m:r>
                            <a:rPr lang="en-US" b="0" i="1" smtClean="0">
                              <a:solidFill>
                                <a:schemeClr val="accent2"/>
                              </a:solidFill>
                              <a:latin typeface="Cambria Math" panose="02040503050406030204" pitchFamily="18" charset="0"/>
                            </a:rPr>
                            <m:t>𝑠𝑘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𝑝𝑘</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𝑝𝑘</m:t>
                                  </m:r>
                                </m:e>
                                <m:sub>
                                  <m:r>
                                    <a:rPr lang="en-US" b="0" i="1" smtClean="0">
                                      <a:latin typeface="Cambria Math" panose="02040503050406030204" pitchFamily="18" charset="0"/>
                                    </a:rPr>
                                    <m:t>1</m:t>
                                  </m:r>
                                </m:sub>
                              </m:sSub>
                            </m:e>
                          </m:d>
                        </m:e>
                      </m:d>
                    </m:oMath>
                  </m:oMathPara>
                </a14:m>
                <a:endParaRPr lang="en-US" i="1" dirty="0"/>
              </a:p>
            </p:txBody>
          </p:sp>
        </mc:Choice>
        <mc:Fallback xmlns="">
          <p:sp>
            <p:nvSpPr>
              <p:cNvPr id="10" name="TextBox 9">
                <a:extLst>
                  <a:ext uri="{FF2B5EF4-FFF2-40B4-BE49-F238E27FC236}">
                    <a16:creationId xmlns:a16="http://schemas.microsoft.com/office/drawing/2014/main" id="{05FD2F54-E565-4DF0-90ED-1C11A25CACED}"/>
                  </a:ext>
                </a:extLst>
              </p:cNvPr>
              <p:cNvSpPr txBox="1">
                <a:spLocks noRot="1" noChangeAspect="1" noMove="1" noResize="1" noEditPoints="1" noAdjustHandles="1" noChangeArrowheads="1" noChangeShapeType="1" noTextEdit="1"/>
              </p:cNvSpPr>
              <p:nvPr/>
            </p:nvSpPr>
            <p:spPr>
              <a:xfrm>
                <a:off x="5334326" y="2971140"/>
                <a:ext cx="3040832" cy="404983"/>
              </a:xfrm>
              <a:prstGeom prst="rect">
                <a:avLst/>
              </a:prstGeom>
              <a:blipFill>
                <a:blip r:embed="rId7"/>
                <a:stretch>
                  <a:fillRect b="-8955"/>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1E67D717-63DF-488A-970B-892BB484CFE5}"/>
              </a:ext>
            </a:extLst>
          </p:cNvPr>
          <p:cNvCxnSpPr>
            <a:cxnSpLocks/>
            <a:stCxn id="4" idx="2"/>
          </p:cNvCxnSpPr>
          <p:nvPr/>
        </p:nvCxnSpPr>
        <p:spPr>
          <a:xfrm flipH="1">
            <a:off x="4098474" y="3347982"/>
            <a:ext cx="1654717" cy="529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65458AC-0F59-4A0D-A192-8242B4374F5D}"/>
              </a:ext>
            </a:extLst>
          </p:cNvPr>
          <p:cNvCxnSpPr>
            <a:cxnSpLocks/>
            <a:stCxn id="4" idx="2"/>
          </p:cNvCxnSpPr>
          <p:nvPr/>
        </p:nvCxnSpPr>
        <p:spPr>
          <a:xfrm>
            <a:off x="5753191" y="3347982"/>
            <a:ext cx="1440906" cy="558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A9B2550-4D68-4476-898F-A9747B79EC7F}"/>
                  </a:ext>
                </a:extLst>
              </p:cNvPr>
              <p:cNvSpPr txBox="1"/>
              <p:nvPr/>
            </p:nvSpPr>
            <p:spPr>
              <a:xfrm>
                <a:off x="3209598" y="3845226"/>
                <a:ext cx="2535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𝑝𝑘</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i="1" smtClean="0">
                          <a:solidFill>
                            <a:schemeClr val="accent2"/>
                          </a:solidFill>
                          <a:latin typeface="Cambria Math" panose="02040503050406030204" pitchFamily="18" charset="0"/>
                        </a:rPr>
                        <m:t>𝑆𝑖𝑔𝑛</m:t>
                      </m:r>
                      <m:d>
                        <m:dPr>
                          <m:ctrlPr>
                            <a:rPr lang="en-US" i="1">
                              <a:latin typeface="Cambria Math" panose="02040503050406030204" pitchFamily="18" charset="0"/>
                            </a:rPr>
                          </m:ctrlPr>
                        </m:dPr>
                        <m:e>
                          <m:sSub>
                            <m:sSubPr>
                              <m:ctrlPr>
                                <a:rPr lang="en-US" b="0" i="1" smtClean="0">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0</m:t>
                              </m:r>
                            </m:sub>
                          </m:sSub>
                          <m:r>
                            <a:rPr lang="en-US" i="1">
                              <a:latin typeface="Cambria Math" panose="02040503050406030204" pitchFamily="18" charset="0"/>
                            </a:rPr>
                            <m:t>,</m:t>
                          </m:r>
                          <m:r>
                            <a:rPr lang="en-US" b="0" i="1" smtClean="0">
                              <a:latin typeface="Cambria Math" panose="02040503050406030204" pitchFamily="18" charset="0"/>
                            </a:rPr>
                            <m:t>𝑚</m:t>
                          </m:r>
                        </m:e>
                      </m:d>
                    </m:oMath>
                  </m:oMathPara>
                </a14:m>
                <a:endParaRPr lang="en-US" i="1" dirty="0"/>
              </a:p>
            </p:txBody>
          </p:sp>
        </mc:Choice>
        <mc:Fallback xmlns="">
          <p:sp>
            <p:nvSpPr>
              <p:cNvPr id="13" name="TextBox 12">
                <a:extLst>
                  <a:ext uri="{FF2B5EF4-FFF2-40B4-BE49-F238E27FC236}">
                    <a16:creationId xmlns:a16="http://schemas.microsoft.com/office/drawing/2014/main" id="{DA9B2550-4D68-4476-898F-A9747B79EC7F}"/>
                  </a:ext>
                </a:extLst>
              </p:cNvPr>
              <p:cNvSpPr txBox="1">
                <a:spLocks noRot="1" noChangeAspect="1" noMove="1" noResize="1" noEditPoints="1" noAdjustHandles="1" noChangeArrowheads="1" noChangeShapeType="1" noTextEdit="1"/>
              </p:cNvSpPr>
              <p:nvPr/>
            </p:nvSpPr>
            <p:spPr>
              <a:xfrm>
                <a:off x="3209598" y="3845226"/>
                <a:ext cx="2535951" cy="369332"/>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B002992-F9B1-4E6C-8C5D-19665895FBB6}"/>
                  </a:ext>
                </a:extLst>
              </p:cNvPr>
              <p:cNvSpPr txBox="1"/>
              <p:nvPr/>
            </p:nvSpPr>
            <p:spPr>
              <a:xfrm>
                <a:off x="6106356" y="4760492"/>
                <a:ext cx="12227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𝑝𝑘</m:t>
                          </m:r>
                        </m:e>
                        <m:sub>
                          <m:r>
                            <a:rPr lang="en-US" i="1">
                              <a:latin typeface="Cambria Math" panose="02040503050406030204" pitchFamily="18" charset="0"/>
                            </a:rPr>
                            <m:t>1</m:t>
                          </m:r>
                          <m:r>
                            <a:rPr lang="en-US" b="0" i="1" smtClean="0">
                              <a:latin typeface="Cambria Math" panose="02040503050406030204" pitchFamily="18" charset="0"/>
                            </a:rPr>
                            <m:t>0</m:t>
                          </m:r>
                        </m:sub>
                      </m:sSub>
                      <m:r>
                        <a:rPr lang="en-US" i="1">
                          <a:latin typeface="Cambria Math" panose="02040503050406030204" pitchFamily="18" charset="0"/>
                        </a:rPr>
                        <m:t>,</m:t>
                      </m:r>
                      <m:sSub>
                        <m:sSubPr>
                          <m:ctrlPr>
                            <a:rPr lang="en-US" i="1" smtClean="0">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𝑠𝑘</m:t>
                          </m:r>
                        </m:e>
                        <m:sub>
                          <m:r>
                            <a:rPr lang="en-US" i="1">
                              <a:solidFill>
                                <a:schemeClr val="accent2"/>
                              </a:solidFill>
                              <a:latin typeface="Cambria Math" panose="02040503050406030204" pitchFamily="18" charset="0"/>
                            </a:rPr>
                            <m:t>1</m:t>
                          </m:r>
                          <m:r>
                            <a:rPr lang="en-US" b="0" i="1" smtClean="0">
                              <a:solidFill>
                                <a:schemeClr val="accent2"/>
                              </a:solidFill>
                              <a:latin typeface="Cambria Math" panose="02040503050406030204" pitchFamily="18" charset="0"/>
                            </a:rPr>
                            <m:t>0</m:t>
                          </m:r>
                        </m:sub>
                      </m:sSub>
                    </m:oMath>
                  </m:oMathPara>
                </a14:m>
                <a:endParaRPr lang="en-US" i="1" dirty="0"/>
              </a:p>
            </p:txBody>
          </p:sp>
        </mc:Choice>
        <mc:Fallback xmlns="">
          <p:sp>
            <p:nvSpPr>
              <p:cNvPr id="14" name="TextBox 13">
                <a:extLst>
                  <a:ext uri="{FF2B5EF4-FFF2-40B4-BE49-F238E27FC236}">
                    <a16:creationId xmlns:a16="http://schemas.microsoft.com/office/drawing/2014/main" id="{4B002992-F9B1-4E6C-8C5D-19665895FBB6}"/>
                  </a:ext>
                </a:extLst>
              </p:cNvPr>
              <p:cNvSpPr txBox="1">
                <a:spLocks noRot="1" noChangeAspect="1" noMove="1" noResize="1" noEditPoints="1" noAdjustHandles="1" noChangeArrowheads="1" noChangeShapeType="1" noTextEdit="1"/>
              </p:cNvSpPr>
              <p:nvPr/>
            </p:nvSpPr>
            <p:spPr>
              <a:xfrm>
                <a:off x="6106356" y="4760492"/>
                <a:ext cx="1222707" cy="369332"/>
              </a:xfrm>
              <a:prstGeom prst="rect">
                <a:avLst/>
              </a:prstGeom>
              <a:blipFill>
                <a:blip r:embed="rId9"/>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82831AF-1B24-4F82-9295-1A98972778E6}"/>
                  </a:ext>
                </a:extLst>
              </p:cNvPr>
              <p:cNvSpPr txBox="1"/>
              <p:nvPr/>
            </p:nvSpPr>
            <p:spPr>
              <a:xfrm>
                <a:off x="7825784" y="4760492"/>
                <a:ext cx="12227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𝑝𝑘</m:t>
                          </m:r>
                        </m:e>
                        <m:sub>
                          <m:r>
                            <a:rPr lang="en-US" i="1">
                              <a:latin typeface="Cambria Math" panose="02040503050406030204" pitchFamily="18" charset="0"/>
                            </a:rPr>
                            <m:t>1</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smtClean="0">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𝑠𝑘</m:t>
                          </m:r>
                        </m:e>
                        <m:sub>
                          <m:r>
                            <a:rPr lang="en-US" i="1">
                              <a:solidFill>
                                <a:schemeClr val="accent2"/>
                              </a:solidFill>
                              <a:latin typeface="Cambria Math" panose="02040503050406030204" pitchFamily="18" charset="0"/>
                            </a:rPr>
                            <m:t>1</m:t>
                          </m:r>
                          <m:r>
                            <a:rPr lang="en-US" b="0" i="1" smtClean="0">
                              <a:solidFill>
                                <a:schemeClr val="accent2"/>
                              </a:solidFill>
                              <a:latin typeface="Cambria Math" panose="02040503050406030204" pitchFamily="18" charset="0"/>
                            </a:rPr>
                            <m:t>1</m:t>
                          </m:r>
                        </m:sub>
                      </m:sSub>
                    </m:oMath>
                  </m:oMathPara>
                </a14:m>
                <a:endParaRPr lang="en-US" i="1" dirty="0"/>
              </a:p>
            </p:txBody>
          </p:sp>
        </mc:Choice>
        <mc:Fallback xmlns="">
          <p:sp>
            <p:nvSpPr>
              <p:cNvPr id="15" name="TextBox 14">
                <a:extLst>
                  <a:ext uri="{FF2B5EF4-FFF2-40B4-BE49-F238E27FC236}">
                    <a16:creationId xmlns:a16="http://schemas.microsoft.com/office/drawing/2014/main" id="{482831AF-1B24-4F82-9295-1A98972778E6}"/>
                  </a:ext>
                </a:extLst>
              </p:cNvPr>
              <p:cNvSpPr txBox="1">
                <a:spLocks noRot="1" noChangeAspect="1" noMove="1" noResize="1" noEditPoints="1" noAdjustHandles="1" noChangeArrowheads="1" noChangeShapeType="1" noTextEdit="1"/>
              </p:cNvSpPr>
              <p:nvPr/>
            </p:nvSpPr>
            <p:spPr>
              <a:xfrm>
                <a:off x="7825784" y="4760492"/>
                <a:ext cx="1222707" cy="369332"/>
              </a:xfrm>
              <a:prstGeom prst="rect">
                <a:avLst/>
              </a:prstGeom>
              <a:blipFill>
                <a:blip r:embed="rId10"/>
                <a:stretch>
                  <a:fillRect b="-14754"/>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1F143E2F-539C-431B-973E-43A4CF061C4C}"/>
              </a:ext>
            </a:extLst>
          </p:cNvPr>
          <p:cNvCxnSpPr>
            <a:cxnSpLocks/>
            <a:stCxn id="6" idx="2"/>
          </p:cNvCxnSpPr>
          <p:nvPr/>
        </p:nvCxnSpPr>
        <p:spPr>
          <a:xfrm flipH="1">
            <a:off x="6984547" y="4247006"/>
            <a:ext cx="612638" cy="5134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EAC5ED2-C4AF-4787-97FD-EB690820C491}"/>
              </a:ext>
            </a:extLst>
          </p:cNvPr>
          <p:cNvCxnSpPr>
            <a:cxnSpLocks/>
            <a:stCxn id="6" idx="2"/>
          </p:cNvCxnSpPr>
          <p:nvPr/>
        </p:nvCxnSpPr>
        <p:spPr>
          <a:xfrm>
            <a:off x="7597185" y="4247006"/>
            <a:ext cx="610069" cy="5134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6E9B5C5-4955-4131-A276-DC3E3A35CE51}"/>
                  </a:ext>
                </a:extLst>
              </p:cNvPr>
              <p:cNvSpPr txBox="1"/>
              <p:nvPr/>
            </p:nvSpPr>
            <p:spPr>
              <a:xfrm>
                <a:off x="7066196" y="3884585"/>
                <a:ext cx="35187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𝑝𝑘</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𝑆𝑖𝑔𝑛</m:t>
                      </m:r>
                      <m:r>
                        <a:rPr lang="en-US" b="0" i="1" smtClean="0">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𝑝𝑘</m:t>
                              </m:r>
                            </m:e>
                            <m:sub>
                              <m:r>
                                <a:rPr lang="en-US" b="0" i="1" smtClean="0">
                                  <a:latin typeface="Cambria Math" panose="02040503050406030204" pitchFamily="18" charset="0"/>
                                </a:rPr>
                                <m:t>10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𝑝𝑘</m:t>
                              </m:r>
                            </m:e>
                            <m:sub>
                              <m:r>
                                <a:rPr lang="en-US" b="0" i="1" smtClean="0">
                                  <a:latin typeface="Cambria Math" panose="02040503050406030204" pitchFamily="18" charset="0"/>
                                </a:rPr>
                                <m:t>11</m:t>
                              </m:r>
                            </m:sub>
                          </m:sSub>
                        </m:e>
                      </m:d>
                      <m:r>
                        <a:rPr lang="en-US" b="0" i="1" smtClean="0">
                          <a:latin typeface="Cambria Math" panose="02040503050406030204" pitchFamily="18" charset="0"/>
                        </a:rPr>
                        <m:t>)</m:t>
                      </m:r>
                    </m:oMath>
                  </m:oMathPara>
                </a14:m>
                <a:endParaRPr lang="en-US" i="1" dirty="0"/>
              </a:p>
            </p:txBody>
          </p:sp>
        </mc:Choice>
        <mc:Fallback xmlns="">
          <p:sp>
            <p:nvSpPr>
              <p:cNvPr id="18" name="TextBox 17">
                <a:extLst>
                  <a:ext uri="{FF2B5EF4-FFF2-40B4-BE49-F238E27FC236}">
                    <a16:creationId xmlns:a16="http://schemas.microsoft.com/office/drawing/2014/main" id="{96E9B5C5-4955-4131-A276-DC3E3A35CE51}"/>
                  </a:ext>
                </a:extLst>
              </p:cNvPr>
              <p:cNvSpPr txBox="1">
                <a:spLocks noRot="1" noChangeAspect="1" noMove="1" noResize="1" noEditPoints="1" noAdjustHandles="1" noChangeArrowheads="1" noChangeShapeType="1" noTextEdit="1"/>
              </p:cNvSpPr>
              <p:nvPr/>
            </p:nvSpPr>
            <p:spPr>
              <a:xfrm>
                <a:off x="7066196" y="3884585"/>
                <a:ext cx="3518784" cy="369332"/>
              </a:xfrm>
              <a:prstGeom prst="rect">
                <a:avLst/>
              </a:prstGeom>
              <a:blipFill>
                <a:blip r:embed="rId11"/>
                <a:stretch>
                  <a:fillRect b="-16393"/>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2A504E7D-D9B3-4BB3-9B91-3DB3F5243EC0}"/>
              </a:ext>
            </a:extLst>
          </p:cNvPr>
          <p:cNvSpPr/>
          <p:nvPr/>
        </p:nvSpPr>
        <p:spPr>
          <a:xfrm>
            <a:off x="6602125" y="4760492"/>
            <a:ext cx="228600" cy="10458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a:extLst>
              <a:ext uri="{FF2B5EF4-FFF2-40B4-BE49-F238E27FC236}">
                <a16:creationId xmlns:a16="http://schemas.microsoft.com/office/drawing/2014/main" id="{F470D484-395B-4937-BB41-44F26D6142F8}"/>
              </a:ext>
            </a:extLst>
          </p:cNvPr>
          <p:cNvSpPr/>
          <p:nvPr/>
        </p:nvSpPr>
        <p:spPr>
          <a:xfrm>
            <a:off x="8333446" y="4760492"/>
            <a:ext cx="228600" cy="10458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CE96326D-470D-4121-940B-662BC902AAFD}"/>
              </a:ext>
            </a:extLst>
          </p:cNvPr>
          <p:cNvSpPr txBox="1"/>
          <p:nvPr/>
        </p:nvSpPr>
        <p:spPr>
          <a:xfrm>
            <a:off x="1307307" y="5719317"/>
            <a:ext cx="6274538" cy="369332"/>
          </a:xfrm>
          <a:prstGeom prst="rect">
            <a:avLst/>
          </a:prstGeom>
          <a:noFill/>
        </p:spPr>
        <p:txBody>
          <a:bodyPr wrap="none" rtlCol="0">
            <a:spAutoFit/>
          </a:bodyPr>
          <a:lstStyle/>
          <a:p>
            <a:r>
              <a:rPr lang="en-US" dirty="0"/>
              <a:t>Can use this in our cryptocurrency to spend fractions of a coin.</a:t>
            </a:r>
          </a:p>
        </p:txBody>
      </p:sp>
    </p:spTree>
    <p:extLst>
      <p:ext uri="{BB962C8B-B14F-4D97-AF65-F5344CB8AC3E}">
        <p14:creationId xmlns:p14="http://schemas.microsoft.com/office/powerpoint/2010/main" val="204841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6" grpId="1"/>
      <p:bldP spid="7" grpId="0"/>
      <p:bldP spid="7" grpId="1"/>
      <p:bldP spid="8" grpId="0" animBg="1"/>
      <p:bldP spid="8" grpId="1" animBg="1"/>
      <p:bldP spid="9" grpId="0" animBg="1"/>
      <p:bldP spid="9" grpId="1" animBg="1"/>
      <p:bldP spid="10" grpId="0"/>
      <p:bldP spid="13" grpId="0"/>
      <p:bldP spid="14" grpId="0"/>
      <p:bldP spid="15" grpId="0"/>
      <p:bldP spid="18" grpId="0"/>
      <p:bldP spid="19" grpId="0" animBg="1"/>
      <p:bldP spid="20"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6885-6AD2-4185-A67E-09B999BA14FA}"/>
              </a:ext>
            </a:extLst>
          </p:cNvPr>
          <p:cNvSpPr>
            <a:spLocks noGrp="1"/>
          </p:cNvSpPr>
          <p:nvPr>
            <p:ph type="title"/>
          </p:nvPr>
        </p:nvSpPr>
        <p:spPr/>
        <p:txBody>
          <a:bodyPr/>
          <a:lstStyle/>
          <a:p>
            <a:r>
              <a:rPr lang="en-US" dirty="0"/>
              <a:t>Ordered Signatures [A</a:t>
            </a:r>
            <a:r>
              <a:rPr lang="en-US" b="1" dirty="0"/>
              <a:t>G</a:t>
            </a:r>
            <a:r>
              <a:rPr lang="en-US" dirty="0"/>
              <a:t>KZ20]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D32A18E-5FF1-4774-AAA5-F9FE9FA12188}"/>
                  </a:ext>
                </a:extLst>
              </p:cNvPr>
              <p:cNvSpPr txBox="1"/>
              <p:nvPr/>
            </p:nvSpPr>
            <p:spPr>
              <a:xfrm>
                <a:off x="838200" y="1430215"/>
                <a:ext cx="883370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Key idea: Cannot sign “past” messages.</a:t>
                </a:r>
              </a:p>
              <a:p>
                <a:pPr marL="285750" indent="-285750">
                  <a:buFont typeface="Arial" panose="020B0604020202020204" pitchFamily="34" charset="0"/>
                  <a:buChar char="•"/>
                </a:pPr>
                <a:r>
                  <a:rPr lang="en-US" dirty="0"/>
                  <a:t>Each message </a:t>
                </a:r>
                <a14:m>
                  <m:oMath xmlns:m="http://schemas.openxmlformats.org/officeDocument/2006/math">
                    <m:r>
                      <a:rPr lang="en-US" b="0" i="1" smtClean="0">
                        <a:latin typeface="Cambria Math" panose="02040503050406030204" pitchFamily="18" charset="0"/>
                      </a:rPr>
                      <m:t>𝑚</m:t>
                    </m:r>
                  </m:oMath>
                </a14:m>
                <a:r>
                  <a:rPr lang="en-US" dirty="0"/>
                  <a:t> has a “time” attribute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𝑡</m:t>
                    </m:r>
                  </m:oMath>
                </a14:m>
                <a:endParaRPr lang="en-US" dirty="0"/>
              </a:p>
              <a:p>
                <a:pPr marL="285750" indent="-285750">
                  <a:buFont typeface="Arial" panose="020B0604020202020204" pitchFamily="34" charset="0"/>
                  <a:buChar char="•"/>
                </a:pPr>
                <a:r>
                  <a:rPr lang="en-US" dirty="0"/>
                  <a:t>If I sign a message with time </a:t>
                </a:r>
                <a14:m>
                  <m:oMath xmlns:m="http://schemas.openxmlformats.org/officeDocument/2006/math">
                    <m:r>
                      <a:rPr lang="en-US" b="0" i="1" smtClean="0">
                        <a:latin typeface="Cambria Math" panose="02040503050406030204" pitchFamily="18" charset="0"/>
                      </a:rPr>
                      <m:t>𝑡</m:t>
                    </m:r>
                  </m:oMath>
                </a14:m>
                <a:r>
                  <a:rPr lang="en-US" dirty="0"/>
                  <a:t>, I cannot sign any new message with time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a:t>
                </a:r>
              </a:p>
              <a:p>
                <a:pPr marL="285750" indent="-285750">
                  <a:buFont typeface="Arial" panose="020B0604020202020204" pitchFamily="34" charset="0"/>
                  <a:buChar char="•"/>
                </a:pPr>
                <a:r>
                  <a:rPr lang="en-US" dirty="0"/>
                  <a:t>Construction: </a:t>
                </a:r>
                <a:r>
                  <a:rPr lang="en-US" dirty="0" err="1"/>
                  <a:t>Naor</a:t>
                </a:r>
                <a:r>
                  <a:rPr lang="en-US" dirty="0"/>
                  <a:t>-Yung with One-Shot Signatures.</a:t>
                </a:r>
              </a:p>
            </p:txBody>
          </p:sp>
        </mc:Choice>
        <mc:Fallback xmlns="">
          <p:sp>
            <p:nvSpPr>
              <p:cNvPr id="3" name="TextBox 2">
                <a:extLst>
                  <a:ext uri="{FF2B5EF4-FFF2-40B4-BE49-F238E27FC236}">
                    <a16:creationId xmlns:a16="http://schemas.microsoft.com/office/drawing/2014/main" id="{8D32A18E-5FF1-4774-AAA5-F9FE9FA12188}"/>
                  </a:ext>
                </a:extLst>
              </p:cNvPr>
              <p:cNvSpPr txBox="1">
                <a:spLocks noRot="1" noChangeAspect="1" noMove="1" noResize="1" noEditPoints="1" noAdjustHandles="1" noChangeArrowheads="1" noChangeShapeType="1" noTextEdit="1"/>
              </p:cNvSpPr>
              <p:nvPr/>
            </p:nvSpPr>
            <p:spPr>
              <a:xfrm>
                <a:off x="838200" y="1430215"/>
                <a:ext cx="8833701" cy="1200329"/>
              </a:xfrm>
              <a:prstGeom prst="rect">
                <a:avLst/>
              </a:prstGeom>
              <a:blipFill>
                <a:blip r:embed="rId3"/>
                <a:stretch>
                  <a:fillRect l="-483" t="-2538" b="-76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A237F29-DC11-4858-A196-EE69A3D4637A}"/>
                  </a:ext>
                </a:extLst>
              </p:cNvPr>
              <p:cNvSpPr txBox="1"/>
              <p:nvPr/>
            </p:nvSpPr>
            <p:spPr>
              <a:xfrm>
                <a:off x="1133135" y="3270738"/>
                <a:ext cx="10401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0</m:t>
                          </m:r>
                        </m:sub>
                      </m:sSub>
                    </m:oMath>
                  </m:oMathPara>
                </a14:m>
                <a:endParaRPr lang="en-US" dirty="0"/>
              </a:p>
            </p:txBody>
          </p:sp>
        </mc:Choice>
        <mc:Fallback xmlns="">
          <p:sp>
            <p:nvSpPr>
              <p:cNvPr id="4" name="TextBox 3">
                <a:extLst>
                  <a:ext uri="{FF2B5EF4-FFF2-40B4-BE49-F238E27FC236}">
                    <a16:creationId xmlns:a16="http://schemas.microsoft.com/office/drawing/2014/main" id="{DA237F29-DC11-4858-A196-EE69A3D4637A}"/>
                  </a:ext>
                </a:extLst>
              </p:cNvPr>
              <p:cNvSpPr txBox="1">
                <a:spLocks noRot="1" noChangeAspect="1" noMove="1" noResize="1" noEditPoints="1" noAdjustHandles="1" noChangeArrowheads="1" noChangeShapeType="1" noTextEdit="1"/>
              </p:cNvSpPr>
              <p:nvPr/>
            </p:nvSpPr>
            <p:spPr>
              <a:xfrm>
                <a:off x="1133135" y="3270738"/>
                <a:ext cx="1040157" cy="369332"/>
              </a:xfrm>
              <a:prstGeom prst="rect">
                <a:avLst/>
              </a:prstGeom>
              <a:blipFill>
                <a:blip r:embed="rId4"/>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17570E8-96FB-4D1E-B099-4397A8BF4569}"/>
                  </a:ext>
                </a:extLst>
              </p:cNvPr>
              <p:cNvSpPr txBox="1"/>
              <p:nvPr/>
            </p:nvSpPr>
            <p:spPr>
              <a:xfrm>
                <a:off x="5154150" y="3244334"/>
                <a:ext cx="10295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1</m:t>
                          </m:r>
                        </m:sub>
                      </m:sSub>
                    </m:oMath>
                  </m:oMathPara>
                </a14:m>
                <a:endParaRPr lang="en-US" dirty="0"/>
              </a:p>
            </p:txBody>
          </p:sp>
        </mc:Choice>
        <mc:Fallback xmlns="">
          <p:sp>
            <p:nvSpPr>
              <p:cNvPr id="5" name="TextBox 4">
                <a:extLst>
                  <a:ext uri="{FF2B5EF4-FFF2-40B4-BE49-F238E27FC236}">
                    <a16:creationId xmlns:a16="http://schemas.microsoft.com/office/drawing/2014/main" id="{817570E8-96FB-4D1E-B099-4397A8BF4569}"/>
                  </a:ext>
                </a:extLst>
              </p:cNvPr>
              <p:cNvSpPr txBox="1">
                <a:spLocks noRot="1" noChangeAspect="1" noMove="1" noResize="1" noEditPoints="1" noAdjustHandles="1" noChangeArrowheads="1" noChangeShapeType="1" noTextEdit="1"/>
              </p:cNvSpPr>
              <p:nvPr/>
            </p:nvSpPr>
            <p:spPr>
              <a:xfrm>
                <a:off x="5154150" y="3244334"/>
                <a:ext cx="1029513" cy="369332"/>
              </a:xfrm>
              <a:prstGeom prst="rect">
                <a:avLst/>
              </a:prstGeom>
              <a:blipFill>
                <a:blip r:embed="rId5"/>
                <a:stretch>
                  <a:fillRect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0786F20-764A-4845-8926-89E33A2FB28F}"/>
                  </a:ext>
                </a:extLst>
              </p:cNvPr>
              <p:cNvSpPr txBox="1"/>
              <p:nvPr/>
            </p:nvSpPr>
            <p:spPr>
              <a:xfrm>
                <a:off x="1123707" y="3270738"/>
                <a:ext cx="35562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𝜎</m:t>
                          </m:r>
                        </m:e>
                        <m:sub>
                          <m:r>
                            <a:rPr lang="en-US" b="0" i="1" smtClean="0">
                              <a:solidFill>
                                <a:schemeClr val="tx1"/>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r>
                        <a:rPr lang="en-US" b="0" i="1" smtClean="0">
                          <a:solidFill>
                            <a:schemeClr val="accent2"/>
                          </a:solidFill>
                          <a:latin typeface="Cambria Math" panose="02040503050406030204" pitchFamily="18" charset="0"/>
                        </a:rPr>
                        <m:t>𝑆𝑖𝑔𝑛</m:t>
                      </m:r>
                      <m:d>
                        <m:dPr>
                          <m:ctrlPr>
                            <a:rPr lang="en-US" b="0" i="1" smtClean="0">
                              <a:solidFill>
                                <a:schemeClr val="tx1"/>
                              </a:solidFill>
                              <a:latin typeface="Cambria Math" panose="02040503050406030204" pitchFamily="18" charset="0"/>
                            </a:rPr>
                          </m:ctrlPr>
                        </m:dPr>
                        <m:e>
                          <m:r>
                            <a:rPr lang="en-US" b="0" i="1" smtClean="0">
                              <a:solidFill>
                                <a:schemeClr val="accent2"/>
                              </a:solidFill>
                              <a:latin typeface="Cambria Math" panose="02040503050406030204" pitchFamily="18" charset="0"/>
                            </a:rPr>
                            <m:t>𝑠</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𝑘</m:t>
                              </m:r>
                            </m:e>
                            <m:sub>
                              <m:r>
                                <a:rPr lang="en-US" b="0" i="1" smtClean="0">
                                  <a:solidFill>
                                    <a:schemeClr val="accent2"/>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𝑚</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e>
                      </m:d>
                    </m:oMath>
                  </m:oMathPara>
                </a14:m>
                <a:endParaRPr lang="en-US" dirty="0"/>
              </a:p>
            </p:txBody>
          </p:sp>
        </mc:Choice>
        <mc:Fallback xmlns="">
          <p:sp>
            <p:nvSpPr>
              <p:cNvPr id="6" name="TextBox 5">
                <a:extLst>
                  <a:ext uri="{FF2B5EF4-FFF2-40B4-BE49-F238E27FC236}">
                    <a16:creationId xmlns:a16="http://schemas.microsoft.com/office/drawing/2014/main" id="{40786F20-764A-4845-8926-89E33A2FB28F}"/>
                  </a:ext>
                </a:extLst>
              </p:cNvPr>
              <p:cNvSpPr txBox="1">
                <a:spLocks noRot="1" noChangeAspect="1" noMove="1" noResize="1" noEditPoints="1" noAdjustHandles="1" noChangeArrowheads="1" noChangeShapeType="1" noTextEdit="1"/>
              </p:cNvSpPr>
              <p:nvPr/>
            </p:nvSpPr>
            <p:spPr>
              <a:xfrm>
                <a:off x="1123707" y="3270738"/>
                <a:ext cx="3556295" cy="369332"/>
              </a:xfrm>
              <a:prstGeom prst="rect">
                <a:avLst/>
              </a:prstGeom>
              <a:blipFill>
                <a:blip r:embed="rId6"/>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9B0A3B1-7122-4F37-8A6D-C35549BACE1A}"/>
                  </a:ext>
                </a:extLst>
              </p:cNvPr>
              <p:cNvSpPr txBox="1"/>
              <p:nvPr/>
            </p:nvSpPr>
            <p:spPr>
              <a:xfrm>
                <a:off x="9163143" y="3270738"/>
                <a:ext cx="10401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2</m:t>
                          </m:r>
                        </m:sub>
                      </m:sSub>
                    </m:oMath>
                  </m:oMathPara>
                </a14:m>
                <a:endParaRPr lang="en-US" dirty="0"/>
              </a:p>
            </p:txBody>
          </p:sp>
        </mc:Choice>
        <mc:Fallback xmlns="">
          <p:sp>
            <p:nvSpPr>
              <p:cNvPr id="7" name="TextBox 6">
                <a:extLst>
                  <a:ext uri="{FF2B5EF4-FFF2-40B4-BE49-F238E27FC236}">
                    <a16:creationId xmlns:a16="http://schemas.microsoft.com/office/drawing/2014/main" id="{C9B0A3B1-7122-4F37-8A6D-C35549BACE1A}"/>
                  </a:ext>
                </a:extLst>
              </p:cNvPr>
              <p:cNvSpPr txBox="1">
                <a:spLocks noRot="1" noChangeAspect="1" noMove="1" noResize="1" noEditPoints="1" noAdjustHandles="1" noChangeArrowheads="1" noChangeShapeType="1" noTextEdit="1"/>
              </p:cNvSpPr>
              <p:nvPr/>
            </p:nvSpPr>
            <p:spPr>
              <a:xfrm>
                <a:off x="9163143" y="3270738"/>
                <a:ext cx="1040157" cy="369332"/>
              </a:xfrm>
              <a:prstGeom prst="rect">
                <a:avLst/>
              </a:prstGeom>
              <a:blipFill>
                <a:blip r:embed="rId7"/>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6FA2D3-4742-4F10-8575-9709C59A130C}"/>
                  </a:ext>
                </a:extLst>
              </p:cNvPr>
              <p:cNvSpPr txBox="1"/>
              <p:nvPr/>
            </p:nvSpPr>
            <p:spPr>
              <a:xfrm>
                <a:off x="5143425" y="3244334"/>
                <a:ext cx="35562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𝜎</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r>
                        <a:rPr lang="en-US" b="0" i="1" smtClean="0">
                          <a:solidFill>
                            <a:schemeClr val="accent2"/>
                          </a:solidFill>
                          <a:latin typeface="Cambria Math" panose="02040503050406030204" pitchFamily="18" charset="0"/>
                        </a:rPr>
                        <m:t>𝑆𝑖𝑔𝑛</m:t>
                      </m:r>
                      <m:d>
                        <m:dPr>
                          <m:ctrlPr>
                            <a:rPr lang="en-US" b="0" i="1" smtClean="0">
                              <a:solidFill>
                                <a:schemeClr val="tx1"/>
                              </a:solidFill>
                              <a:latin typeface="Cambria Math" panose="02040503050406030204" pitchFamily="18" charset="0"/>
                            </a:rPr>
                          </m:ctrlPr>
                        </m:dPr>
                        <m:e>
                          <m:r>
                            <a:rPr lang="en-US" b="0" i="1" smtClean="0">
                              <a:solidFill>
                                <a:schemeClr val="accent2"/>
                              </a:solidFill>
                              <a:latin typeface="Cambria Math" panose="02040503050406030204" pitchFamily="18" charset="0"/>
                            </a:rPr>
                            <m:t>𝑠</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𝑘</m:t>
                              </m:r>
                            </m:e>
                            <m:sub>
                              <m:r>
                                <a:rPr lang="en-US" b="0" i="1" smtClean="0">
                                  <a:solidFill>
                                    <a:schemeClr val="accent2"/>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𝑝</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𝑚</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e>
                      </m:d>
                    </m:oMath>
                  </m:oMathPara>
                </a14:m>
                <a:endParaRPr lang="en-US" dirty="0"/>
              </a:p>
            </p:txBody>
          </p:sp>
        </mc:Choice>
        <mc:Fallback xmlns="">
          <p:sp>
            <p:nvSpPr>
              <p:cNvPr id="8" name="TextBox 7">
                <a:extLst>
                  <a:ext uri="{FF2B5EF4-FFF2-40B4-BE49-F238E27FC236}">
                    <a16:creationId xmlns:a16="http://schemas.microsoft.com/office/drawing/2014/main" id="{2B6FA2D3-4742-4F10-8575-9709C59A130C}"/>
                  </a:ext>
                </a:extLst>
              </p:cNvPr>
              <p:cNvSpPr txBox="1">
                <a:spLocks noRot="1" noChangeAspect="1" noMove="1" noResize="1" noEditPoints="1" noAdjustHandles="1" noChangeArrowheads="1" noChangeShapeType="1" noTextEdit="1"/>
              </p:cNvSpPr>
              <p:nvPr/>
            </p:nvSpPr>
            <p:spPr>
              <a:xfrm>
                <a:off x="5143425" y="3244334"/>
                <a:ext cx="3556295" cy="369332"/>
              </a:xfrm>
              <a:prstGeom prst="rect">
                <a:avLst/>
              </a:prstGeom>
              <a:blipFill>
                <a:blip r:embed="rId8"/>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8BE0812-7B1B-4CDF-A4DB-BC435CB649C8}"/>
                  </a:ext>
                </a:extLst>
              </p:cNvPr>
              <p:cNvSpPr txBox="1"/>
              <p:nvPr/>
            </p:nvSpPr>
            <p:spPr>
              <a:xfrm>
                <a:off x="838200" y="4271794"/>
                <a:ext cx="7130143" cy="923330"/>
              </a:xfrm>
              <a:prstGeom prst="rect">
                <a:avLst/>
              </a:prstGeom>
              <a:noFill/>
            </p:spPr>
            <p:txBody>
              <a:bodyPr wrap="square" rtlCol="0">
                <a:spAutoFit/>
              </a:bodyPr>
              <a:lstStyle/>
              <a:p>
                <a:pPr marL="285750" indent="-285750">
                  <a:buFont typeface="Arial" panose="020B0604020202020204" pitchFamily="34" charset="0"/>
                  <a:buChar char="•"/>
                </a:pPr>
                <a:r>
                  <a:rPr lang="en-US" dirty="0"/>
                  <a:t>Each signature, includes all previous signatures and messages.</a:t>
                </a:r>
              </a:p>
              <a:p>
                <a:pPr marL="285750" indent="-285750">
                  <a:buFont typeface="Arial" panose="020B0604020202020204" pitchFamily="34" charset="0"/>
                  <a:buChar char="•"/>
                </a:pPr>
                <a:r>
                  <a:rPr lang="en-US" dirty="0"/>
                  <a:t>To verify a signature, additionally check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a:t>
                </a:r>
              </a:p>
              <a:p>
                <a:pPr marL="285750" indent="-285750">
                  <a:buFont typeface="Arial" panose="020B0604020202020204" pitchFamily="34" charset="0"/>
                  <a:buChar char="•"/>
                </a:pPr>
                <a:r>
                  <a:rPr lang="en-US" dirty="0"/>
                  <a:t>To “burn” a secret key, sign at time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a:t>
                </a:r>
              </a:p>
            </p:txBody>
          </p:sp>
        </mc:Choice>
        <mc:Fallback xmlns="">
          <p:sp>
            <p:nvSpPr>
              <p:cNvPr id="9" name="TextBox 8">
                <a:extLst>
                  <a:ext uri="{FF2B5EF4-FFF2-40B4-BE49-F238E27FC236}">
                    <a16:creationId xmlns:a16="http://schemas.microsoft.com/office/drawing/2014/main" id="{58BE0812-7B1B-4CDF-A4DB-BC435CB649C8}"/>
                  </a:ext>
                </a:extLst>
              </p:cNvPr>
              <p:cNvSpPr txBox="1">
                <a:spLocks noRot="1" noChangeAspect="1" noMove="1" noResize="1" noEditPoints="1" noAdjustHandles="1" noChangeArrowheads="1" noChangeShapeType="1" noTextEdit="1"/>
              </p:cNvSpPr>
              <p:nvPr/>
            </p:nvSpPr>
            <p:spPr>
              <a:xfrm>
                <a:off x="838200" y="4271794"/>
                <a:ext cx="7130143" cy="923330"/>
              </a:xfrm>
              <a:prstGeom prst="rect">
                <a:avLst/>
              </a:prstGeom>
              <a:blipFill>
                <a:blip r:embed="rId9"/>
                <a:stretch>
                  <a:fillRect l="-599" t="-3311" b="-10596"/>
                </a:stretch>
              </a:blipFill>
            </p:spPr>
            <p:txBody>
              <a:bodyPr/>
              <a:lstStyle/>
              <a:p>
                <a:r>
                  <a:rPr lang="en-US">
                    <a:noFill/>
                  </a:rPr>
                  <a:t> </a:t>
                </a:r>
              </a:p>
            </p:txBody>
          </p:sp>
        </mc:Fallback>
      </mc:AlternateContent>
      <p:pic>
        <p:nvPicPr>
          <p:cNvPr id="11" name="Graphic 10" descr="Contract">
            <a:extLst>
              <a:ext uri="{FF2B5EF4-FFF2-40B4-BE49-F238E27FC236}">
                <a16:creationId xmlns:a16="http://schemas.microsoft.com/office/drawing/2014/main" id="{72ED6A3D-EE1A-4121-A6D7-42C78BB783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71133" y="1423784"/>
            <a:ext cx="1482667" cy="1482667"/>
          </a:xfrm>
          <a:prstGeom prst="rect">
            <a:avLst/>
          </a:prstGeom>
        </p:spPr>
      </p:pic>
    </p:spTree>
    <p:extLst>
      <p:ext uri="{BB962C8B-B14F-4D97-AF65-F5344CB8AC3E}">
        <p14:creationId xmlns:p14="http://schemas.microsoft.com/office/powerpoint/2010/main" val="25588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5"/>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4" grpId="1"/>
      <p:bldP spid="5" grpId="0"/>
      <p:bldP spid="5" grpId="1"/>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AF4A-7449-4464-B2E8-2AF48297F730}"/>
              </a:ext>
            </a:extLst>
          </p:cNvPr>
          <p:cNvSpPr>
            <a:spLocks noGrp="1"/>
          </p:cNvSpPr>
          <p:nvPr>
            <p:ph type="title"/>
          </p:nvPr>
        </p:nvSpPr>
        <p:spPr/>
        <p:txBody>
          <a:bodyPr/>
          <a:lstStyle/>
          <a:p>
            <a:r>
              <a:rPr lang="en-US" dirty="0"/>
              <a:t>Single-Signer Signatures [A</a:t>
            </a:r>
            <a:r>
              <a:rPr lang="en-US" b="1" dirty="0"/>
              <a:t>G</a:t>
            </a:r>
            <a:r>
              <a:rPr lang="en-US" dirty="0"/>
              <a:t>KZ20]</a:t>
            </a:r>
          </a:p>
        </p:txBody>
      </p:sp>
      <p:pic>
        <p:nvPicPr>
          <p:cNvPr id="3" name="Graphic 2" descr="Devil face with solid fill">
            <a:extLst>
              <a:ext uri="{FF2B5EF4-FFF2-40B4-BE49-F238E27FC236}">
                <a16:creationId xmlns:a16="http://schemas.microsoft.com/office/drawing/2014/main" id="{815028F8-4500-469B-978A-DFD856F403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90249" y="3150910"/>
            <a:ext cx="914400" cy="914400"/>
          </a:xfrm>
          <a:prstGeom prst="rect">
            <a:avLst/>
          </a:prstGeom>
        </p:spPr>
      </p:pic>
      <p:pic>
        <p:nvPicPr>
          <p:cNvPr id="4" name="Graphic 3" descr="Police">
            <a:extLst>
              <a:ext uri="{FF2B5EF4-FFF2-40B4-BE49-F238E27FC236}">
                <a16:creationId xmlns:a16="http://schemas.microsoft.com/office/drawing/2014/main" id="{905E4663-BB18-4137-8981-FE91E1D815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7135" y="3150910"/>
            <a:ext cx="914400" cy="9144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687D3F-1280-4F71-AB2E-EDBE456682D3}"/>
                  </a:ext>
                </a:extLst>
              </p:cNvPr>
              <p:cNvSpPr txBox="1"/>
              <p:nvPr/>
            </p:nvSpPr>
            <p:spPr>
              <a:xfrm>
                <a:off x="7675780" y="4074737"/>
                <a:ext cx="2902271" cy="1241981"/>
              </a:xfrm>
              <a:prstGeom prst="rect">
                <a:avLst/>
              </a:prstGeom>
            </p:spPr>
            <p:txBody>
              <a:bodyPr vert="horz" wrap="square" lIns="91440" tIns="45720" rIns="91440" bIns="45720" rtlCol="0">
                <a:noAutofit/>
              </a:bodyPr>
              <a:lstStyle/>
              <a:p>
                <a:pPr marL="342900" indent="-342900" algn="l">
                  <a:lnSpc>
                    <a:spcPts val="1800"/>
                  </a:lnSpc>
                  <a:spcAft>
                    <a:spcPts val="600"/>
                  </a:spcAft>
                  <a:buFont typeface="+mj-lt"/>
                  <a:buAutoNum type="arabicPeriod"/>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𝑐𝑟𝑠</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p>
                      <m:sSup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pPr>
                      <m:e>
                        <m:d>
                          <m:dPr>
                            <m:begChr m:val="{"/>
                            <m:endChr m:val="}"/>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0,1</m:t>
                            </m:r>
                          </m:e>
                        </m:d>
                      </m:e>
                      <m:sup>
                        <m:r>
                          <a:rPr lang="en-US" b="0" i="1" smtClean="0">
                            <a:solidFill>
                              <a:prstClr val="black">
                                <a:lumMod val="75000"/>
                                <a:lumOff val="25000"/>
                              </a:prstClr>
                            </a:solidFill>
                            <a:latin typeface="Cambria Math" panose="02040503050406030204" pitchFamily="18" charset="0"/>
                            <a:cs typeface="Segoe UI" panose="020B0502040204020203" pitchFamily="34" charset="0"/>
                          </a:rPr>
                          <m:t>𝑛</m:t>
                        </m:r>
                      </m:sup>
                    </m:sSup>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342900" indent="-342900">
                  <a:lnSpc>
                    <a:spcPts val="1800"/>
                  </a:lnSpc>
                  <a:spcAft>
                    <a:spcPts val="600"/>
                  </a:spcAft>
                  <a:buClr>
                    <a:schemeClr val="tx1"/>
                  </a:buClr>
                  <a:buFont typeface="+mj-lt"/>
                  <a:buAutoNum type="arabicPeriod"/>
                </a:pPr>
                <a14:m>
                  <m:oMath xmlns:m="http://schemas.openxmlformats.org/officeDocument/2006/math">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i="1">
                            <a:solidFill>
                              <a:prstClr val="black">
                                <a:lumMod val="75000"/>
                                <a:lumOff val="25000"/>
                              </a:prstClr>
                            </a:solidFill>
                            <a:latin typeface="Cambria Math" panose="02040503050406030204" pitchFamily="18" charset="0"/>
                            <a:cs typeface="Segoe UI" panose="020B0502040204020203" pitchFamily="34" charset="0"/>
                          </a:rPr>
                          <m:t>0</m:t>
                        </m:r>
                      </m:sub>
                    </m:sSub>
                    <m:r>
                      <a:rPr lang="en-US" i="1">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𝐷</m:t>
                        </m:r>
                      </m:e>
                      <m:sub>
                        <m:r>
                          <a:rPr lang="en-US" i="1">
                            <a:solidFill>
                              <a:prstClr val="black">
                                <a:lumMod val="75000"/>
                                <a:lumOff val="25000"/>
                              </a:prstClr>
                            </a:solidFill>
                            <a:latin typeface="Cambria Math" panose="02040503050406030204" pitchFamily="18" charset="0"/>
                            <a:cs typeface="Segoe UI" panose="020B0502040204020203" pitchFamily="34" charset="0"/>
                          </a:rPr>
                          <m:t>0</m:t>
                        </m:r>
                      </m:sub>
                    </m:sSub>
                    <m:r>
                      <a:rPr lang="en-US" i="1">
                        <a:solidFill>
                          <a:prstClr val="black">
                            <a:lumMod val="75000"/>
                            <a:lumOff val="25000"/>
                          </a:prstClr>
                        </a:solidFill>
                        <a:latin typeface="Cambria Math" panose="02040503050406030204" pitchFamily="18" charset="0"/>
                        <a:cs typeface="Segoe UI" panose="020B0502040204020203" pitchFamily="34" charset="0"/>
                      </a:rPr>
                      <m:t>, </m:t>
                    </m:r>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i="1">
                            <a:solidFill>
                              <a:prstClr val="black">
                                <a:lumMod val="75000"/>
                                <a:lumOff val="25000"/>
                              </a:prstClr>
                            </a:solidFill>
                            <a:latin typeface="Cambria Math" panose="02040503050406030204" pitchFamily="18" charset="0"/>
                            <a:cs typeface="Segoe UI" panose="020B0502040204020203" pitchFamily="34" charset="0"/>
                          </a:rPr>
                          <m:t>1</m:t>
                        </m:r>
                      </m:sub>
                    </m:sSub>
                    <m:r>
                      <a:rPr lang="en-US" i="1">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𝐷</m:t>
                        </m:r>
                      </m:e>
                      <m:sub>
                        <m:r>
                          <a:rPr lang="en-US" i="1">
                            <a:solidFill>
                              <a:prstClr val="black">
                                <a:lumMod val="75000"/>
                                <a:lumOff val="25000"/>
                              </a:prstClr>
                            </a:solidFill>
                            <a:latin typeface="Cambria Math" panose="02040503050406030204" pitchFamily="18" charset="0"/>
                            <a:cs typeface="Segoe UI" panose="020B0502040204020203" pitchFamily="34" charset="0"/>
                          </a:rPr>
                          <m:t>1</m:t>
                        </m:r>
                      </m:sub>
                    </m:sSub>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342900" indent="-342900">
                  <a:lnSpc>
                    <a:spcPts val="1800"/>
                  </a:lnSpc>
                  <a:spcAft>
                    <a:spcPts val="600"/>
                  </a:spcAft>
                  <a:buClr>
                    <a:schemeClr val="tx1"/>
                  </a:buClr>
                  <a:buFont typeface="+mj-lt"/>
                  <a:buAutoNum type="arabicPeriod"/>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𝑉𝑒𝑟</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𝑐𝑟𝑠</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e>
                    </m:d>
                    <m:r>
                      <a:rPr lang="en-US" i="1">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𝑉𝑒𝑟</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𝑐𝑟𝑠</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e>
                    </m:d>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5" name="TextBox 4">
                <a:extLst>
                  <a:ext uri="{FF2B5EF4-FFF2-40B4-BE49-F238E27FC236}">
                    <a16:creationId xmlns:a16="http://schemas.microsoft.com/office/drawing/2014/main" id="{A7687D3F-1280-4F71-AB2E-EDBE456682D3}"/>
                  </a:ext>
                </a:extLst>
              </p:cNvPr>
              <p:cNvSpPr txBox="1">
                <a:spLocks noRot="1" noChangeAspect="1" noMove="1" noResize="1" noEditPoints="1" noAdjustHandles="1" noChangeArrowheads="1" noChangeShapeType="1" noTextEdit="1"/>
              </p:cNvSpPr>
              <p:nvPr/>
            </p:nvSpPr>
            <p:spPr>
              <a:xfrm>
                <a:off x="7675780" y="4074737"/>
                <a:ext cx="2902271" cy="1241981"/>
              </a:xfrm>
              <a:prstGeom prst="rect">
                <a:avLst/>
              </a:prstGeom>
              <a:blipFill>
                <a:blip r:embed="rId7"/>
                <a:stretch>
                  <a:fillRect l="-1471" t="-53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21D473-9736-4F7C-8EA5-6E8E771EED08}"/>
                  </a:ext>
                </a:extLst>
              </p:cNvPr>
              <p:cNvSpPr txBox="1"/>
              <p:nvPr/>
            </p:nvSpPr>
            <p:spPr>
              <a:xfrm>
                <a:off x="8239812" y="3445498"/>
                <a:ext cx="509047"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cs typeface="Segoe UI" panose="020B0502040204020203" pitchFamily="34" charset="0"/>
                        </a:rPr>
                        <m:t>𝑐𝑟𝑠</m:t>
                      </m:r>
                    </m:oMath>
                  </m:oMathPara>
                </a14:m>
                <a:endParaRPr lang="en-US" dirty="0">
                  <a:solidFill>
                    <a:schemeClr val="tx1"/>
                  </a:solidFill>
                  <a:latin typeface="Segoe UI" panose="020B0502040204020203" pitchFamily="34" charset="0"/>
                  <a:cs typeface="Segoe UI" panose="020B0502040204020203" pitchFamily="34" charset="0"/>
                </a:endParaRPr>
              </a:p>
            </p:txBody>
          </p:sp>
        </mc:Choice>
        <mc:Fallback xmlns="">
          <p:sp>
            <p:nvSpPr>
              <p:cNvPr id="6" name="TextBox 5">
                <a:extLst>
                  <a:ext uri="{FF2B5EF4-FFF2-40B4-BE49-F238E27FC236}">
                    <a16:creationId xmlns:a16="http://schemas.microsoft.com/office/drawing/2014/main" id="{0021D473-9736-4F7C-8EA5-6E8E771EED08}"/>
                  </a:ext>
                </a:extLst>
              </p:cNvPr>
              <p:cNvSpPr txBox="1">
                <a:spLocks noRot="1" noChangeAspect="1" noMove="1" noResize="1" noEditPoints="1" noAdjustHandles="1" noChangeArrowheads="1" noChangeShapeType="1" noTextEdit="1"/>
              </p:cNvSpPr>
              <p:nvPr/>
            </p:nvSpPr>
            <p:spPr>
              <a:xfrm>
                <a:off x="8239812" y="3445498"/>
                <a:ext cx="509047" cy="3864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EB6863C-F593-4D41-A941-CEC1377B364B}"/>
                  </a:ext>
                </a:extLst>
              </p:cNvPr>
              <p:cNvSpPr txBox="1"/>
              <p:nvPr/>
            </p:nvSpPr>
            <p:spPr>
              <a:xfrm>
                <a:off x="3544479" y="3445498"/>
                <a:ext cx="556964"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𝐷</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𝐷</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7" name="TextBox 6">
                <a:extLst>
                  <a:ext uri="{FF2B5EF4-FFF2-40B4-BE49-F238E27FC236}">
                    <a16:creationId xmlns:a16="http://schemas.microsoft.com/office/drawing/2014/main" id="{DEB6863C-F593-4D41-A941-CEC1377B364B}"/>
                  </a:ext>
                </a:extLst>
              </p:cNvPr>
              <p:cNvSpPr txBox="1">
                <a:spLocks noRot="1" noChangeAspect="1" noMove="1" noResize="1" noEditPoints="1" noAdjustHandles="1" noChangeArrowheads="1" noChangeShapeType="1" noTextEdit="1"/>
              </p:cNvSpPr>
              <p:nvPr/>
            </p:nvSpPr>
            <p:spPr>
              <a:xfrm>
                <a:off x="3544479" y="3445498"/>
                <a:ext cx="556964" cy="386499"/>
              </a:xfrm>
              <a:prstGeom prst="rect">
                <a:avLst/>
              </a:prstGeom>
              <a:blipFill>
                <a:blip r:embed="rId9"/>
                <a:stretch>
                  <a:fillRect l="-3261" r="-91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9AF1A4F-87F8-4004-9D7A-4213AAFC250C}"/>
                  </a:ext>
                </a:extLst>
              </p:cNvPr>
              <p:cNvSpPr txBox="1"/>
              <p:nvPr/>
            </p:nvSpPr>
            <p:spPr>
              <a:xfrm>
                <a:off x="3360265" y="3058999"/>
                <a:ext cx="462696"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𝑠𝑘</m:t>
                          </m:r>
                        </m:e>
                        <m:sub>
                          <m:r>
                            <a:rPr lang="en-US" b="0" i="1" smtClean="0">
                              <a:solidFill>
                                <a:schemeClr val="accent2"/>
                              </a:solidFill>
                              <a:latin typeface="Cambria Math" panose="02040503050406030204" pitchFamily="18" charset="0"/>
                              <a:cs typeface="Segoe UI" panose="020B0502040204020203" pitchFamily="34" charset="0"/>
                            </a:rPr>
                            <m:t>0</m:t>
                          </m:r>
                        </m:sub>
                      </m:sSub>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F9AF1A4F-87F8-4004-9D7A-4213AAFC250C}"/>
                  </a:ext>
                </a:extLst>
              </p:cNvPr>
              <p:cNvSpPr txBox="1">
                <a:spLocks noRot="1" noChangeAspect="1" noMove="1" noResize="1" noEditPoints="1" noAdjustHandles="1" noChangeArrowheads="1" noChangeShapeType="1" noTextEdit="1"/>
              </p:cNvSpPr>
              <p:nvPr/>
            </p:nvSpPr>
            <p:spPr>
              <a:xfrm>
                <a:off x="3360265" y="3058999"/>
                <a:ext cx="462696" cy="386499"/>
              </a:xfrm>
              <a:prstGeom prst="rect">
                <a:avLst/>
              </a:prstGeom>
              <a:blipFill>
                <a:blip r:embed="rId10"/>
                <a:stretch>
                  <a:fillRect r="-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322A4D-2BAE-4B6D-AA36-891AD76C052C}"/>
                  </a:ext>
                </a:extLst>
              </p:cNvPr>
              <p:cNvSpPr txBox="1"/>
              <p:nvPr/>
            </p:nvSpPr>
            <p:spPr>
              <a:xfrm>
                <a:off x="3318238" y="3872060"/>
                <a:ext cx="462696"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𝑠𝑘</m:t>
                          </m:r>
                        </m:e>
                        <m:sub>
                          <m:r>
                            <a:rPr lang="en-US" b="0" i="1" smtClean="0">
                              <a:solidFill>
                                <a:schemeClr val="accent2"/>
                              </a:solidFill>
                              <a:latin typeface="Cambria Math" panose="02040503050406030204" pitchFamily="18" charset="0"/>
                              <a:cs typeface="Segoe UI" panose="020B0502040204020203" pitchFamily="34" charset="0"/>
                            </a:rPr>
                            <m:t>1</m:t>
                          </m:r>
                        </m:sub>
                      </m:sSub>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9" name="TextBox 8">
                <a:extLst>
                  <a:ext uri="{FF2B5EF4-FFF2-40B4-BE49-F238E27FC236}">
                    <a16:creationId xmlns:a16="http://schemas.microsoft.com/office/drawing/2014/main" id="{FD322A4D-2BAE-4B6D-AA36-891AD76C052C}"/>
                  </a:ext>
                </a:extLst>
              </p:cNvPr>
              <p:cNvSpPr txBox="1">
                <a:spLocks noRot="1" noChangeAspect="1" noMove="1" noResize="1" noEditPoints="1" noAdjustHandles="1" noChangeArrowheads="1" noChangeShapeType="1" noTextEdit="1"/>
              </p:cNvSpPr>
              <p:nvPr/>
            </p:nvSpPr>
            <p:spPr>
              <a:xfrm>
                <a:off x="3318238" y="3872060"/>
                <a:ext cx="462696" cy="386499"/>
              </a:xfrm>
              <a:prstGeom prst="rect">
                <a:avLst/>
              </a:prstGeom>
              <a:blipFill>
                <a:blip r:embed="rId11"/>
                <a:stretch>
                  <a:fillRect r="-3947"/>
                </a:stretch>
              </a:blipFill>
            </p:spPr>
            <p:txBody>
              <a:bodyPr/>
              <a:lstStyle/>
              <a:p>
                <a:r>
                  <a:rPr lang="en-US">
                    <a:noFill/>
                  </a:rPr>
                  <a:t> </a:t>
                </a:r>
              </a:p>
            </p:txBody>
          </p:sp>
        </mc:Fallback>
      </mc:AlternateContent>
      <p:pic>
        <p:nvPicPr>
          <p:cNvPr id="10" name="Graphic 9" descr="Devil face with solid fill">
            <a:extLst>
              <a:ext uri="{FF2B5EF4-FFF2-40B4-BE49-F238E27FC236}">
                <a16:creationId xmlns:a16="http://schemas.microsoft.com/office/drawing/2014/main" id="{B5CBC921-7385-4BBB-B60A-76486F9F43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03889" y="1847247"/>
            <a:ext cx="914400" cy="914400"/>
          </a:xfrm>
          <a:prstGeom prst="rect">
            <a:avLst/>
          </a:prstGeom>
        </p:spPr>
      </p:pic>
      <p:pic>
        <p:nvPicPr>
          <p:cNvPr id="11" name="Graphic 10" descr="Devil face with solid fill">
            <a:extLst>
              <a:ext uri="{FF2B5EF4-FFF2-40B4-BE49-F238E27FC236}">
                <a16:creationId xmlns:a16="http://schemas.microsoft.com/office/drawing/2014/main" id="{DB70D72B-01DA-4445-B2EA-9D697C6AB8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03889" y="4979710"/>
            <a:ext cx="914400" cy="9144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7F5413E-63E3-4AB7-9BA3-3A4D2860CE4C}"/>
                  </a:ext>
                </a:extLst>
              </p:cNvPr>
              <p:cNvSpPr txBox="1"/>
              <p:nvPr/>
            </p:nvSpPr>
            <p:spPr>
              <a:xfrm>
                <a:off x="8262987" y="3465167"/>
                <a:ext cx="462696"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3" name="TextBox 12">
                <a:extLst>
                  <a:ext uri="{FF2B5EF4-FFF2-40B4-BE49-F238E27FC236}">
                    <a16:creationId xmlns:a16="http://schemas.microsoft.com/office/drawing/2014/main" id="{87F5413E-63E3-4AB7-9BA3-3A4D2860CE4C}"/>
                  </a:ext>
                </a:extLst>
              </p:cNvPr>
              <p:cNvSpPr txBox="1">
                <a:spLocks noRot="1" noChangeAspect="1" noMove="1" noResize="1" noEditPoints="1" noAdjustHandles="1" noChangeArrowheads="1" noChangeShapeType="1" noTextEdit="1"/>
              </p:cNvSpPr>
              <p:nvPr/>
            </p:nvSpPr>
            <p:spPr>
              <a:xfrm>
                <a:off x="8262987" y="3465167"/>
                <a:ext cx="462696" cy="3864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E4F33BB-9BE0-4647-AE5C-786A82550D26}"/>
                  </a:ext>
                </a:extLst>
              </p:cNvPr>
              <p:cNvSpPr txBox="1"/>
              <p:nvPr/>
            </p:nvSpPr>
            <p:spPr>
              <a:xfrm>
                <a:off x="8262987" y="3455740"/>
                <a:ext cx="462696"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4" name="TextBox 13">
                <a:extLst>
                  <a:ext uri="{FF2B5EF4-FFF2-40B4-BE49-F238E27FC236}">
                    <a16:creationId xmlns:a16="http://schemas.microsoft.com/office/drawing/2014/main" id="{0E4F33BB-9BE0-4647-AE5C-786A82550D26}"/>
                  </a:ext>
                </a:extLst>
              </p:cNvPr>
              <p:cNvSpPr txBox="1">
                <a:spLocks noRot="1" noChangeAspect="1" noMove="1" noResize="1" noEditPoints="1" noAdjustHandles="1" noChangeArrowheads="1" noChangeShapeType="1" noTextEdit="1"/>
              </p:cNvSpPr>
              <p:nvPr/>
            </p:nvSpPr>
            <p:spPr>
              <a:xfrm>
                <a:off x="8262987" y="3455740"/>
                <a:ext cx="462696" cy="3864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1CF9ADC-4EE5-43C2-8D47-24BB2B937310}"/>
                  </a:ext>
                </a:extLst>
              </p:cNvPr>
              <p:cNvSpPr txBox="1"/>
              <p:nvPr/>
            </p:nvSpPr>
            <p:spPr>
              <a:xfrm>
                <a:off x="5214595" y="2111197"/>
                <a:ext cx="462696"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oMath>
                  </m:oMathPara>
                </a14:m>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5" name="TextBox 14">
                <a:extLst>
                  <a:ext uri="{FF2B5EF4-FFF2-40B4-BE49-F238E27FC236}">
                    <a16:creationId xmlns:a16="http://schemas.microsoft.com/office/drawing/2014/main" id="{B1CF9ADC-4EE5-43C2-8D47-24BB2B937310}"/>
                  </a:ext>
                </a:extLst>
              </p:cNvPr>
              <p:cNvSpPr txBox="1">
                <a:spLocks noRot="1" noChangeAspect="1" noMove="1" noResize="1" noEditPoints="1" noAdjustHandles="1" noChangeArrowheads="1" noChangeShapeType="1" noTextEdit="1"/>
              </p:cNvSpPr>
              <p:nvPr/>
            </p:nvSpPr>
            <p:spPr>
              <a:xfrm>
                <a:off x="5214595" y="2111197"/>
                <a:ext cx="462696" cy="38649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3C983EC-E361-4529-8B0C-F2DF1749555B}"/>
                  </a:ext>
                </a:extLst>
              </p:cNvPr>
              <p:cNvSpPr txBox="1"/>
              <p:nvPr/>
            </p:nvSpPr>
            <p:spPr>
              <a:xfrm>
                <a:off x="5318289" y="5243660"/>
                <a:ext cx="462696"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m:oMathPara>
                </a14:m>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6" name="TextBox 15">
                <a:extLst>
                  <a:ext uri="{FF2B5EF4-FFF2-40B4-BE49-F238E27FC236}">
                    <a16:creationId xmlns:a16="http://schemas.microsoft.com/office/drawing/2014/main" id="{93C983EC-E361-4529-8B0C-F2DF1749555B}"/>
                  </a:ext>
                </a:extLst>
              </p:cNvPr>
              <p:cNvSpPr txBox="1">
                <a:spLocks noRot="1" noChangeAspect="1" noMove="1" noResize="1" noEditPoints="1" noAdjustHandles="1" noChangeArrowheads="1" noChangeShapeType="1" noTextEdit="1"/>
              </p:cNvSpPr>
              <p:nvPr/>
            </p:nvSpPr>
            <p:spPr>
              <a:xfrm>
                <a:off x="5318289" y="5243660"/>
                <a:ext cx="462696" cy="386499"/>
              </a:xfrm>
              <a:prstGeom prst="rect">
                <a:avLst/>
              </a:prstGeom>
              <a:blipFill>
                <a:blip r:embed="rId15"/>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6056FD29-E6D7-471F-8C67-95C63D773231}"/>
              </a:ext>
            </a:extLst>
          </p:cNvPr>
          <p:cNvSpPr txBox="1"/>
          <p:nvPr/>
        </p:nvSpPr>
        <p:spPr>
          <a:xfrm>
            <a:off x="642594" y="1462495"/>
            <a:ext cx="8606672" cy="471746"/>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One can sign arbitrarily many messages.</a:t>
            </a:r>
          </a:p>
        </p:txBody>
      </p:sp>
      <p:sp>
        <p:nvSpPr>
          <p:cNvPr id="19" name="TextBox 18">
            <a:extLst>
              <a:ext uri="{FF2B5EF4-FFF2-40B4-BE49-F238E27FC236}">
                <a16:creationId xmlns:a16="http://schemas.microsoft.com/office/drawing/2014/main" id="{A28F1279-DA7E-4EAC-B275-D87C847CA104}"/>
              </a:ext>
            </a:extLst>
          </p:cNvPr>
          <p:cNvSpPr txBox="1"/>
          <p:nvPr/>
        </p:nvSpPr>
        <p:spPr>
          <a:xfrm>
            <a:off x="642594" y="6090551"/>
            <a:ext cx="6231117" cy="385644"/>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Theorem: Ordered Signatures are Single-Signer Signatures.</a:t>
            </a:r>
          </a:p>
        </p:txBody>
      </p:sp>
    </p:spTree>
    <p:extLst>
      <p:ext uri="{BB962C8B-B14F-4D97-AF65-F5344CB8AC3E}">
        <p14:creationId xmlns:p14="http://schemas.microsoft.com/office/powerpoint/2010/main" val="2858145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42" presetClass="path" presetSubtype="0" accel="50000" decel="50000" fill="hold" grpId="1" nodeType="withEffect">
                                  <p:stCondLst>
                                    <p:cond delay="0"/>
                                  </p:stCondLst>
                                  <p:childTnLst>
                                    <p:animMotion origin="layout" path="M -4.58333E-6 4.44444E-6 L -0.45468 -0.00093 " pathEditMode="relative" rAng="0" ptsTypes="AA">
                                      <p:cBhvr>
                                        <p:cTn id="14" dur="2000" fill="hold"/>
                                        <p:tgtEl>
                                          <p:spTgt spid="6"/>
                                        </p:tgtEl>
                                        <p:attrNameLst>
                                          <p:attrName>ppt_x</p:attrName>
                                          <p:attrName>ppt_y</p:attrName>
                                        </p:attrNameLst>
                                      </p:cBhvr>
                                      <p:rCtr x="-22734" y="-46"/>
                                    </p:animMotion>
                                  </p:childTnLst>
                                </p:cTn>
                              </p:par>
                              <p:par>
                                <p:cTn id="15" presetID="10" presetClass="exit" presetSubtype="0" fill="hold" grpId="2" nodeType="withEffect">
                                  <p:stCondLst>
                                    <p:cond delay="150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1.66667E-6 4.44444E-6 L 0.3832 4.44444E-6 " pathEditMode="relative" rAng="0" ptsTypes="AA">
                                      <p:cBhvr>
                                        <p:cTn id="38" dur="2000" fill="hold"/>
                                        <p:tgtEl>
                                          <p:spTgt spid="7"/>
                                        </p:tgtEl>
                                        <p:attrNameLst>
                                          <p:attrName>ppt_x</p:attrName>
                                          <p:attrName>ppt_y</p:attrName>
                                        </p:attrNameLst>
                                      </p:cBhvr>
                                      <p:rCtr x="19154" y="0"/>
                                    </p:animMotion>
                                  </p:childTnLst>
                                </p:cTn>
                              </p:par>
                              <p:par>
                                <p:cTn id="39" presetID="42" presetClass="path" presetSubtype="0" accel="50000" decel="50000" fill="hold" grpId="1" nodeType="withEffect">
                                  <p:stCondLst>
                                    <p:cond delay="0"/>
                                  </p:stCondLst>
                                  <p:childTnLst>
                                    <p:animMotion origin="layout" path="M -1.25E-6 -4.07407E-6 L 0.05599 -0.15023 " pathEditMode="relative" rAng="0" ptsTypes="AA">
                                      <p:cBhvr>
                                        <p:cTn id="40" dur="2000" fill="hold"/>
                                        <p:tgtEl>
                                          <p:spTgt spid="8"/>
                                        </p:tgtEl>
                                        <p:attrNameLst>
                                          <p:attrName>ppt_x</p:attrName>
                                          <p:attrName>ppt_y</p:attrName>
                                        </p:attrNameLst>
                                      </p:cBhvr>
                                      <p:rCtr x="2799" y="-7523"/>
                                    </p:animMotion>
                                  </p:childTnLst>
                                </p:cTn>
                              </p:par>
                              <p:par>
                                <p:cTn id="41" presetID="42" presetClass="path" presetSubtype="0" accel="50000" decel="50000" fill="hold" grpId="1" nodeType="withEffect">
                                  <p:stCondLst>
                                    <p:cond delay="0"/>
                                  </p:stCondLst>
                                  <p:childTnLst>
                                    <p:animMotion origin="layout" path="M 4.16667E-6 -4.07407E-6 L 0.0638 0.2 " pathEditMode="relative" rAng="0" ptsTypes="AA">
                                      <p:cBhvr>
                                        <p:cTn id="42" dur="2000" fill="hold"/>
                                        <p:tgtEl>
                                          <p:spTgt spid="9"/>
                                        </p:tgtEl>
                                        <p:attrNameLst>
                                          <p:attrName>ppt_x</p:attrName>
                                          <p:attrName>ppt_y</p:attrName>
                                        </p:attrNameLst>
                                      </p:cBhvr>
                                      <p:rCtr x="3190" y="10000"/>
                                    </p:animMotion>
                                  </p:childTnLst>
                                </p:cTn>
                              </p:par>
                              <p:par>
                                <p:cTn id="43" presetID="10" presetClass="exit" presetSubtype="0" fill="hold" grpId="2" nodeType="withEffect">
                                  <p:stCondLst>
                                    <p:cond delay="130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fade">
                                      <p:cBhvr>
                                        <p:cTn id="50" dur="5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42" presetClass="path" presetSubtype="0" accel="50000" decel="50000" fill="hold" grpId="0" nodeType="withEffect">
                                  <p:stCondLst>
                                    <p:cond delay="0"/>
                                  </p:stCondLst>
                                  <p:childTnLst>
                                    <p:animMotion origin="layout" path="M -4.58333E-6 -3.33333E-6 L -0.29661 -0.19814 " pathEditMode="relative" rAng="0" ptsTypes="AA">
                                      <p:cBhvr>
                                        <p:cTn id="60" dur="2000" fill="hold"/>
                                        <p:tgtEl>
                                          <p:spTgt spid="13"/>
                                        </p:tgtEl>
                                        <p:attrNameLst>
                                          <p:attrName>ppt_x</p:attrName>
                                          <p:attrName>ppt_y</p:attrName>
                                        </p:attrNameLst>
                                      </p:cBhvr>
                                      <p:rCtr x="-14831" y="-9907"/>
                                    </p:animMotion>
                                  </p:childTnLst>
                                </p:cTn>
                              </p:par>
                              <p:par>
                                <p:cTn id="61" presetID="42" presetClass="path" presetSubtype="0" accel="50000" decel="50000" fill="hold" grpId="0" nodeType="withEffect">
                                  <p:stCondLst>
                                    <p:cond delay="0"/>
                                  </p:stCondLst>
                                  <p:childTnLst>
                                    <p:animMotion origin="layout" path="M -4.58333E-6 -4.44444E-6 L -0.29973 0.26436 " pathEditMode="relative" rAng="0" ptsTypes="AA">
                                      <p:cBhvr>
                                        <p:cTn id="62" dur="2000" fill="hold"/>
                                        <p:tgtEl>
                                          <p:spTgt spid="14"/>
                                        </p:tgtEl>
                                        <p:attrNameLst>
                                          <p:attrName>ppt_x</p:attrName>
                                          <p:attrName>ppt_y</p:attrName>
                                        </p:attrNameLst>
                                      </p:cBhvr>
                                      <p:rCtr x="-14987" y="13218"/>
                                    </p:animMotion>
                                  </p:childTnLst>
                                </p:cTn>
                              </p:par>
                              <p:par>
                                <p:cTn id="63" presetID="10" presetClass="exit" presetSubtype="0" fill="hold" grpId="2" nodeType="withEffect">
                                  <p:stCondLst>
                                    <p:cond delay="130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grpId="2" nodeType="withEffect">
                                  <p:stCondLst>
                                    <p:cond delay="130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1" nodeType="clickEffect">
                                  <p:stCondLst>
                                    <p:cond delay="0"/>
                                  </p:stCondLst>
                                  <p:childTnLst>
                                    <p:animMotion origin="layout" path="M -4.58333E-6 3.7037E-7 L 0.20573 0.12338 " pathEditMode="relative" rAng="0" ptsTypes="AA">
                                      <p:cBhvr>
                                        <p:cTn id="80" dur="2000" fill="hold"/>
                                        <p:tgtEl>
                                          <p:spTgt spid="15"/>
                                        </p:tgtEl>
                                        <p:attrNameLst>
                                          <p:attrName>ppt_x</p:attrName>
                                          <p:attrName>ppt_y</p:attrName>
                                        </p:attrNameLst>
                                      </p:cBhvr>
                                      <p:rCtr x="10286" y="6157"/>
                                    </p:animMotion>
                                  </p:childTnLst>
                                </p:cTn>
                              </p:par>
                              <p:par>
                                <p:cTn id="81" presetID="42" presetClass="path" presetSubtype="0" accel="50000" decel="50000" fill="hold" grpId="1" nodeType="withEffect">
                                  <p:stCondLst>
                                    <p:cond delay="0"/>
                                  </p:stCondLst>
                                  <p:childTnLst>
                                    <p:animMotion origin="layout" path="M 1.66667E-6 -4.07407E-6 L 0.20078 -0.23402 " pathEditMode="relative" rAng="0" ptsTypes="AA">
                                      <p:cBhvr>
                                        <p:cTn id="82" dur="2000" fill="hold"/>
                                        <p:tgtEl>
                                          <p:spTgt spid="16"/>
                                        </p:tgtEl>
                                        <p:attrNameLst>
                                          <p:attrName>ppt_x</p:attrName>
                                          <p:attrName>ppt_y</p:attrName>
                                        </p:attrNameLst>
                                      </p:cBhvr>
                                      <p:rCtr x="10039" y="-11713"/>
                                    </p:animMotion>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2" end="2"/>
                                            </p:txEl>
                                          </p:spTgt>
                                        </p:tgtEl>
                                        <p:attrNameLst>
                                          <p:attrName>style.visibility</p:attrName>
                                        </p:attrNameLst>
                                      </p:cBhvr>
                                      <p:to>
                                        <p:strVal val="visible"/>
                                      </p:to>
                                    </p:set>
                                    <p:animEffect transition="in" filter="fade">
                                      <p:cBhvr>
                                        <p:cTn id="87" dur="500"/>
                                        <p:tgtEl>
                                          <p:spTgt spid="5">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p:bldP spid="6" grpId="1" uiExpand="1"/>
      <p:bldP spid="6" grpId="2" uiExpand="1"/>
      <p:bldP spid="7" grpId="0" uiExpand="1"/>
      <p:bldP spid="7" grpId="1" uiExpand="1"/>
      <p:bldP spid="7" grpId="2" uiExpand="1"/>
      <p:bldP spid="8" grpId="0" uiExpand="1"/>
      <p:bldP spid="8" grpId="1" uiExpand="1"/>
      <p:bldP spid="9" grpId="0" uiExpand="1"/>
      <p:bldP spid="9" grpId="1" uiExpand="1"/>
      <p:bldP spid="13" grpId="0"/>
      <p:bldP spid="13" grpId="1"/>
      <p:bldP spid="13" grpId="2"/>
      <p:bldP spid="14" grpId="0"/>
      <p:bldP spid="14" grpId="1"/>
      <p:bldP spid="14" grpId="2"/>
      <p:bldP spid="15" grpId="0"/>
      <p:bldP spid="15" grpId="1"/>
      <p:bldP spid="16" grpId="0"/>
      <p:bldP spid="16" grpId="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314E-A6F9-4801-A7C7-51B2C8E4E5E6}"/>
              </a:ext>
            </a:extLst>
          </p:cNvPr>
          <p:cNvSpPr>
            <a:spLocks noGrp="1"/>
          </p:cNvSpPr>
          <p:nvPr>
            <p:ph type="title"/>
          </p:nvPr>
        </p:nvSpPr>
        <p:spPr/>
        <p:txBody>
          <a:bodyPr/>
          <a:lstStyle/>
          <a:p>
            <a:r>
              <a:rPr lang="en-US" dirty="0"/>
              <a:t>More Applications</a:t>
            </a:r>
          </a:p>
        </p:txBody>
      </p:sp>
      <p:sp>
        <p:nvSpPr>
          <p:cNvPr id="3" name="TextBox 2">
            <a:extLst>
              <a:ext uri="{FF2B5EF4-FFF2-40B4-BE49-F238E27FC236}">
                <a16:creationId xmlns:a16="http://schemas.microsoft.com/office/drawing/2014/main" id="{E72B8476-C6F0-4EDB-9F69-D8F2FA923AE3}"/>
              </a:ext>
            </a:extLst>
          </p:cNvPr>
          <p:cNvSpPr txBox="1"/>
          <p:nvPr/>
        </p:nvSpPr>
        <p:spPr>
          <a:xfrm>
            <a:off x="604434" y="2690949"/>
            <a:ext cx="8400229" cy="2508069"/>
          </a:xfrm>
          <a:prstGeom prst="rect">
            <a:avLst/>
          </a:prstGeom>
        </p:spPr>
        <p:txBody>
          <a:bodyPr vert="horz" wrap="none" lIns="91440" tIns="45720" rIns="91440" bIns="45720" rtlCol="0">
            <a:noAutofit/>
          </a:bodyPr>
          <a:lstStyle/>
          <a:p>
            <a:pPr marL="285750" indent="-285750">
              <a:lnSpc>
                <a:spcPts val="1800"/>
              </a:lnSpc>
              <a:spcAft>
                <a:spcPts val="3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Public-coin proofs of min-entropy</a:t>
            </a:r>
          </a:p>
          <a:p>
            <a:pPr marL="285750" indent="-285750">
              <a:lnSpc>
                <a:spcPts val="1800"/>
              </a:lnSpc>
              <a:spcAft>
                <a:spcPts val="3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Delayed Signatures</a:t>
            </a:r>
          </a:p>
          <a:p>
            <a:pPr marL="742950" lvl="1" indent="-285750">
              <a:lnSpc>
                <a:spcPts val="1800"/>
              </a:lnSpc>
              <a:spcAft>
                <a:spcPts val="3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One can sign one message every minute</a:t>
            </a:r>
          </a:p>
          <a:p>
            <a:pPr marL="742950" lvl="1" indent="-285750">
              <a:lnSpc>
                <a:spcPts val="1800"/>
              </a:lnSpc>
              <a:spcAft>
                <a:spcPts val="3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Using proofs of sequential work</a:t>
            </a:r>
          </a:p>
        </p:txBody>
      </p:sp>
    </p:spTree>
    <p:extLst>
      <p:ext uri="{BB962C8B-B14F-4D97-AF65-F5344CB8AC3E}">
        <p14:creationId xmlns:p14="http://schemas.microsoft.com/office/powerpoint/2010/main" val="2453874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9144-4FC9-4F0C-BF7A-CB7F67D64407}"/>
              </a:ext>
            </a:extLst>
          </p:cNvPr>
          <p:cNvSpPr>
            <a:spLocks noGrp="1"/>
          </p:cNvSpPr>
          <p:nvPr>
            <p:ph type="title"/>
          </p:nvPr>
        </p:nvSpPr>
        <p:spPr/>
        <p:txBody>
          <a:bodyPr/>
          <a:lstStyle/>
          <a:p>
            <a:r>
              <a:rPr lang="en-US" dirty="0"/>
              <a:t>Single Decryptor </a:t>
            </a:r>
            <a:r>
              <a:rPr lang="en-US" b="1" dirty="0"/>
              <a:t>Secret</a:t>
            </a:r>
            <a:r>
              <a:rPr lang="en-US" dirty="0"/>
              <a:t>-Key Encryption [</a:t>
            </a:r>
            <a:r>
              <a:rPr lang="en-US" b="1" dirty="0"/>
              <a:t>G</a:t>
            </a:r>
            <a:r>
              <a:rPr lang="en-US" dirty="0"/>
              <a:t>Z20]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E9B906B-968F-4279-9098-A90C2EF86976}"/>
                  </a:ext>
                </a:extLst>
              </p:cNvPr>
              <p:cNvSpPr txBox="1"/>
              <p:nvPr/>
            </p:nvSpPr>
            <p:spPr>
              <a:xfrm>
                <a:off x="604434" y="1508289"/>
                <a:ext cx="2666667" cy="914400"/>
              </a:xfrm>
              <a:prstGeom prst="rect">
                <a:avLst/>
              </a:prstGeom>
            </p:spPr>
            <p:txBody>
              <a:bodyPr vert="horz" wrap="none" lIns="91440" tIns="45720" rIns="91440" bIns="45720" rtlCol="0">
                <a:noAutofit/>
              </a:bodyPr>
              <a:lstStyle/>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𝐺𝑒𝑛</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p>
                          <m:sSup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pPr>
                          <m:e>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e>
                          <m:sup>
                            <m:r>
                              <a:rPr lang="en-US" b="0" i="1" smtClean="0">
                                <a:solidFill>
                                  <a:prstClr val="black">
                                    <a:lumMod val="75000"/>
                                    <a:lumOff val="25000"/>
                                  </a:prstClr>
                                </a:solidFill>
                                <a:latin typeface="Cambria Math" panose="02040503050406030204" pitchFamily="18" charset="0"/>
                                <a:cs typeface="Segoe UI" panose="020B0502040204020203" pitchFamily="34" charset="0"/>
                              </a:rPr>
                              <m:t>𝑛</m:t>
                            </m:r>
                          </m:sup>
                        </m:sSup>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schemeClr val="accent2"/>
                            </a:solidFill>
                            <a:latin typeface="Cambria Math" panose="02040503050406030204" pitchFamily="18" charset="0"/>
                            <a:cs typeface="Segoe UI" panose="020B0502040204020203" pitchFamily="34" charset="0"/>
                          </a:rPr>
                          <m:t>𝑑𝑘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𝑒𝑘</m:t>
                        </m:r>
                      </m:e>
                    </m:d>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𝐸𝑛𝑐</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𝑒𝑘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𝑐</m:t>
                    </m:r>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𝐷𝑒𝑐</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schemeClr val="accent2"/>
                            </a:solidFill>
                            <a:latin typeface="Cambria Math" panose="02040503050406030204" pitchFamily="18" charset="0"/>
                            <a:cs typeface="Segoe UI" panose="020B0502040204020203" pitchFamily="34" charset="0"/>
                          </a:rPr>
                          <m:t>𝑑𝑘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𝑐</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3" name="TextBox 2">
                <a:extLst>
                  <a:ext uri="{FF2B5EF4-FFF2-40B4-BE49-F238E27FC236}">
                    <a16:creationId xmlns:a16="http://schemas.microsoft.com/office/drawing/2014/main" id="{1E9B906B-968F-4279-9098-A90C2EF86976}"/>
                  </a:ext>
                </a:extLst>
              </p:cNvPr>
              <p:cNvSpPr txBox="1">
                <a:spLocks noRot="1" noChangeAspect="1" noMove="1" noResize="1" noEditPoints="1" noAdjustHandles="1" noChangeArrowheads="1" noChangeShapeType="1" noTextEdit="1"/>
              </p:cNvSpPr>
              <p:nvPr/>
            </p:nvSpPr>
            <p:spPr>
              <a:xfrm>
                <a:off x="604434" y="1508289"/>
                <a:ext cx="2666667" cy="914400"/>
              </a:xfrm>
              <a:prstGeom prst="rect">
                <a:avLst/>
              </a:prstGeom>
              <a:blipFill>
                <a:blip r:embed="rId3"/>
                <a:stretch>
                  <a:fillRect l="-1370" t="-5333" b="-10667"/>
                </a:stretch>
              </a:blipFill>
            </p:spPr>
            <p:txBody>
              <a:bodyPr/>
              <a:lstStyle/>
              <a:p>
                <a:r>
                  <a:rPr lang="en-US">
                    <a:noFill/>
                  </a:rPr>
                  <a:t> </a:t>
                </a:r>
              </a:p>
            </p:txBody>
          </p:sp>
        </mc:Fallback>
      </mc:AlternateContent>
      <p:pic>
        <p:nvPicPr>
          <p:cNvPr id="5" name="Graphic 4" descr="Devil face with solid fill">
            <a:extLst>
              <a:ext uri="{FF2B5EF4-FFF2-40B4-BE49-F238E27FC236}">
                <a16:creationId xmlns:a16="http://schemas.microsoft.com/office/drawing/2014/main" id="{53CF9E7E-3637-4FBD-BFB8-AC8EF21CE7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16491" y="3429000"/>
            <a:ext cx="914400" cy="914400"/>
          </a:xfrm>
          <a:prstGeom prst="rect">
            <a:avLst/>
          </a:prstGeom>
        </p:spPr>
      </p:pic>
      <p:pic>
        <p:nvPicPr>
          <p:cNvPr id="7" name="Graphic 6" descr="Police">
            <a:extLst>
              <a:ext uri="{FF2B5EF4-FFF2-40B4-BE49-F238E27FC236}">
                <a16:creationId xmlns:a16="http://schemas.microsoft.com/office/drawing/2014/main" id="{80098F48-AD57-4C1A-A09A-A18B767679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46711" y="3429000"/>
            <a:ext cx="914400" cy="9144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0FC7F81-77C4-4318-8D73-14ADF8775A36}"/>
                  </a:ext>
                </a:extLst>
              </p:cNvPr>
              <p:cNvSpPr txBox="1"/>
              <p:nvPr/>
            </p:nvSpPr>
            <p:spPr>
              <a:xfrm>
                <a:off x="7154944" y="4562572"/>
                <a:ext cx="2601798" cy="1243161"/>
              </a:xfrm>
              <a:prstGeom prst="rect">
                <a:avLst/>
              </a:prstGeom>
            </p:spPr>
            <p:txBody>
              <a:bodyPr vert="horz" wrap="none" lIns="91440" tIns="45720" rIns="91440" bIns="45720" rtlCol="0">
                <a:noAutofit/>
              </a:bodyPr>
              <a:lstStyle/>
              <a:p>
                <a:pPr marL="285750" indent="-285750" algn="l">
                  <a:lnSpc>
                    <a:spcPts val="1800"/>
                  </a:lnSpc>
                  <a:spcAft>
                    <a:spcPts val="600"/>
                  </a:spcAft>
                  <a:buFont typeface="Arial" panose="020B0604020202020204" pitchFamily="34" charset="0"/>
                  <a:buChar char="•"/>
                </a:pPr>
                <a14:m>
                  <m:oMath xmlns:m="http://schemas.openxmlformats.org/officeDocument/2006/math">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𝑒𝑘</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schemeClr val="accent2"/>
                        </a:solidFill>
                        <a:latin typeface="Cambria Math" panose="02040503050406030204" pitchFamily="18" charset="0"/>
                        <a:cs typeface="Segoe UI" panose="020B0502040204020203" pitchFamily="34" charset="0"/>
                      </a:rPr>
                      <m:t>𝐺𝑒𝑛</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p>
                          <m:sSup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pPr>
                          <m:e>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e>
                          <m:sup>
                            <m:r>
                              <a:rPr lang="en-US" b="0" i="1" smtClean="0">
                                <a:solidFill>
                                  <a:prstClr val="black">
                                    <a:lumMod val="75000"/>
                                    <a:lumOff val="25000"/>
                                  </a:prstClr>
                                </a:solidFill>
                                <a:latin typeface="Cambria Math" panose="02040503050406030204" pitchFamily="18" charset="0"/>
                                <a:cs typeface="Segoe UI" panose="020B0502040204020203" pitchFamily="34" charset="0"/>
                              </a:rPr>
                              <m:t>𝑛</m:t>
                            </m:r>
                          </m:sup>
                        </m:sSup>
                      </m:e>
                    </m:d>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Font typeface="Arial" panose="020B0604020202020204" pitchFamily="34" charset="0"/>
                  <a:buChar char="•"/>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begChr m:val="{"/>
                        <m:endChr m:val="}"/>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0,1</m:t>
                        </m:r>
                      </m:e>
                    </m:d>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Font typeface="Arial" panose="020B0604020202020204" pitchFamily="34" charset="0"/>
                  <a:buChar char="•"/>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𝑐</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𝐸𝑛𝑐</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𝑒𝑘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sub>
                        </m:sSub>
                      </m:e>
                    </m:d>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Font typeface="Arial" panose="020B0604020202020204" pitchFamily="34" charset="0"/>
                  <a:buChar char="•"/>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30FC7F81-77C4-4318-8D73-14ADF8775A36}"/>
                  </a:ext>
                </a:extLst>
              </p:cNvPr>
              <p:cNvSpPr txBox="1">
                <a:spLocks noRot="1" noChangeAspect="1" noMove="1" noResize="1" noEditPoints="1" noAdjustHandles="1" noChangeArrowheads="1" noChangeShapeType="1" noTextEdit="1"/>
              </p:cNvSpPr>
              <p:nvPr/>
            </p:nvSpPr>
            <p:spPr>
              <a:xfrm>
                <a:off x="7154944" y="4562572"/>
                <a:ext cx="2601798" cy="1243161"/>
              </a:xfrm>
              <a:prstGeom prst="rect">
                <a:avLst/>
              </a:prstGeom>
              <a:blipFill>
                <a:blip r:embed="rId8"/>
                <a:stretch>
                  <a:fillRect l="-1639" t="-3922"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C688AD5-7618-4376-8561-8D67DEBBB527}"/>
                  </a:ext>
                </a:extLst>
              </p:cNvPr>
              <p:cNvSpPr txBox="1"/>
              <p:nvPr/>
            </p:nvSpPr>
            <p:spPr>
              <a:xfrm>
                <a:off x="7520235" y="4562572"/>
                <a:ext cx="480767" cy="35821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𝑑𝑘</m:t>
                      </m:r>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9" name="TextBox 8">
                <a:extLst>
                  <a:ext uri="{FF2B5EF4-FFF2-40B4-BE49-F238E27FC236}">
                    <a16:creationId xmlns:a16="http://schemas.microsoft.com/office/drawing/2014/main" id="{9C688AD5-7618-4376-8561-8D67DEBBB527}"/>
                  </a:ext>
                </a:extLst>
              </p:cNvPr>
              <p:cNvSpPr txBox="1">
                <a:spLocks noRot="1" noChangeAspect="1" noMove="1" noResize="1" noEditPoints="1" noAdjustHandles="1" noChangeArrowheads="1" noChangeShapeType="1" noTextEdit="1"/>
              </p:cNvSpPr>
              <p:nvPr/>
            </p:nvSpPr>
            <p:spPr>
              <a:xfrm>
                <a:off x="7520235" y="4562572"/>
                <a:ext cx="480767" cy="358218"/>
              </a:xfrm>
              <a:prstGeom prst="rect">
                <a:avLst/>
              </a:prstGeom>
              <a:blipFill>
                <a:blip r:embed="rId9"/>
                <a:stretch>
                  <a:fillRect/>
                </a:stretch>
              </a:blipFill>
            </p:spPr>
            <p:txBody>
              <a:bodyPr/>
              <a:lstStyle/>
              <a:p>
                <a:r>
                  <a:rPr lang="en-US">
                    <a:noFill/>
                  </a:rPr>
                  <a:t> </a:t>
                </a:r>
              </a:p>
            </p:txBody>
          </p:sp>
        </mc:Fallback>
      </mc:AlternateContent>
      <p:pic>
        <p:nvPicPr>
          <p:cNvPr id="10" name="Graphic 9" descr="Devil face with solid fill">
            <a:extLst>
              <a:ext uri="{FF2B5EF4-FFF2-40B4-BE49-F238E27FC236}">
                <a16:creationId xmlns:a16="http://schemas.microsoft.com/office/drawing/2014/main" id="{F035B5B7-D039-4B7C-87B8-2418BA7B1E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899" y="1965082"/>
            <a:ext cx="914400" cy="914400"/>
          </a:xfrm>
          <a:prstGeom prst="rect">
            <a:avLst/>
          </a:prstGeom>
        </p:spPr>
      </p:pic>
      <p:pic>
        <p:nvPicPr>
          <p:cNvPr id="11" name="Graphic 10" descr="Devil face with solid fill">
            <a:extLst>
              <a:ext uri="{FF2B5EF4-FFF2-40B4-BE49-F238E27FC236}">
                <a16:creationId xmlns:a16="http://schemas.microsoft.com/office/drawing/2014/main" id="{A671E5E6-DA1E-4907-9CF2-63C5EA029A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899" y="5019773"/>
            <a:ext cx="914400" cy="9144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F550D01-A3CE-4F85-8F11-04F6B9723D8F}"/>
                  </a:ext>
                </a:extLst>
              </p:cNvPr>
              <p:cNvSpPr txBox="1"/>
              <p:nvPr/>
            </p:nvSpPr>
            <p:spPr>
              <a:xfrm>
                <a:off x="3630890" y="3249891"/>
                <a:ext cx="480767" cy="35821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𝑑𝑘</m:t>
                          </m:r>
                        </m:e>
                        <m:sub>
                          <m:r>
                            <a:rPr lang="en-US" b="0" i="1" smtClean="0">
                              <a:solidFill>
                                <a:schemeClr val="accent2"/>
                              </a:solidFill>
                              <a:latin typeface="Cambria Math" panose="02040503050406030204" pitchFamily="18" charset="0"/>
                              <a:cs typeface="Segoe UI" panose="020B0502040204020203" pitchFamily="34" charset="0"/>
                            </a:rPr>
                            <m:t>0</m:t>
                          </m:r>
                        </m:sub>
                      </m:sSub>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12" name="TextBox 11">
                <a:extLst>
                  <a:ext uri="{FF2B5EF4-FFF2-40B4-BE49-F238E27FC236}">
                    <a16:creationId xmlns:a16="http://schemas.microsoft.com/office/drawing/2014/main" id="{CF550D01-A3CE-4F85-8F11-04F6B9723D8F}"/>
                  </a:ext>
                </a:extLst>
              </p:cNvPr>
              <p:cNvSpPr txBox="1">
                <a:spLocks noRot="1" noChangeAspect="1" noMove="1" noResize="1" noEditPoints="1" noAdjustHandles="1" noChangeArrowheads="1" noChangeShapeType="1" noTextEdit="1"/>
              </p:cNvSpPr>
              <p:nvPr/>
            </p:nvSpPr>
            <p:spPr>
              <a:xfrm>
                <a:off x="3630890" y="3249891"/>
                <a:ext cx="480767" cy="358218"/>
              </a:xfrm>
              <a:prstGeom prst="rect">
                <a:avLst/>
              </a:prstGeom>
              <a:blipFill>
                <a:blip r:embed="rId10"/>
                <a:stretch>
                  <a:fillRect r="-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8807E27-0FF1-438E-A6A3-CFEA9B8CE372}"/>
                  </a:ext>
                </a:extLst>
              </p:cNvPr>
              <p:cNvSpPr txBox="1"/>
              <p:nvPr/>
            </p:nvSpPr>
            <p:spPr>
              <a:xfrm>
                <a:off x="3630890" y="4173717"/>
                <a:ext cx="480767" cy="35821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𝑑𝑘</m:t>
                          </m:r>
                        </m:e>
                        <m:sub>
                          <m:r>
                            <a:rPr lang="en-US" b="0" i="1" smtClean="0">
                              <a:solidFill>
                                <a:schemeClr val="accent2"/>
                              </a:solidFill>
                              <a:latin typeface="Cambria Math" panose="02040503050406030204" pitchFamily="18" charset="0"/>
                              <a:cs typeface="Segoe UI" panose="020B0502040204020203" pitchFamily="34" charset="0"/>
                            </a:rPr>
                            <m:t>1</m:t>
                          </m:r>
                        </m:sub>
                      </m:sSub>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13" name="TextBox 12">
                <a:extLst>
                  <a:ext uri="{FF2B5EF4-FFF2-40B4-BE49-F238E27FC236}">
                    <a16:creationId xmlns:a16="http://schemas.microsoft.com/office/drawing/2014/main" id="{78807E27-0FF1-438E-A6A3-CFEA9B8CE372}"/>
                  </a:ext>
                </a:extLst>
              </p:cNvPr>
              <p:cNvSpPr txBox="1">
                <a:spLocks noRot="1" noChangeAspect="1" noMove="1" noResize="1" noEditPoints="1" noAdjustHandles="1" noChangeArrowheads="1" noChangeShapeType="1" noTextEdit="1"/>
              </p:cNvSpPr>
              <p:nvPr/>
            </p:nvSpPr>
            <p:spPr>
              <a:xfrm>
                <a:off x="3630890" y="4173717"/>
                <a:ext cx="480767" cy="358218"/>
              </a:xfrm>
              <a:prstGeom prst="rect">
                <a:avLst/>
              </a:prstGeom>
              <a:blipFill>
                <a:blip r:embed="rId11"/>
                <a:stretch>
                  <a:fillRect r="-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387F754-40D5-432A-A72C-46270F4CA3FF}"/>
                  </a:ext>
                </a:extLst>
              </p:cNvPr>
              <p:cNvSpPr txBox="1"/>
              <p:nvPr/>
            </p:nvSpPr>
            <p:spPr>
              <a:xfrm>
                <a:off x="3607323" y="3706684"/>
                <a:ext cx="914400" cy="35821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4" name="TextBox 13">
                <a:extLst>
                  <a:ext uri="{FF2B5EF4-FFF2-40B4-BE49-F238E27FC236}">
                    <a16:creationId xmlns:a16="http://schemas.microsoft.com/office/drawing/2014/main" id="{E387F754-40D5-432A-A72C-46270F4CA3FF}"/>
                  </a:ext>
                </a:extLst>
              </p:cNvPr>
              <p:cNvSpPr txBox="1">
                <a:spLocks noRot="1" noChangeAspect="1" noMove="1" noResize="1" noEditPoints="1" noAdjustHandles="1" noChangeArrowheads="1" noChangeShapeType="1" noTextEdit="1"/>
              </p:cNvSpPr>
              <p:nvPr/>
            </p:nvSpPr>
            <p:spPr>
              <a:xfrm>
                <a:off x="3607323" y="3706684"/>
                <a:ext cx="914400" cy="35821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204D67C-BCFC-40DB-97E3-7519FFAD9890}"/>
                  </a:ext>
                </a:extLst>
              </p:cNvPr>
              <p:cNvSpPr txBox="1"/>
              <p:nvPr/>
            </p:nvSpPr>
            <p:spPr>
              <a:xfrm>
                <a:off x="7520236" y="3417217"/>
                <a:ext cx="300085" cy="35821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𝑐</m:t>
                      </m:r>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5" name="TextBox 14">
                <a:extLst>
                  <a:ext uri="{FF2B5EF4-FFF2-40B4-BE49-F238E27FC236}">
                    <a16:creationId xmlns:a16="http://schemas.microsoft.com/office/drawing/2014/main" id="{F204D67C-BCFC-40DB-97E3-7519FFAD9890}"/>
                  </a:ext>
                </a:extLst>
              </p:cNvPr>
              <p:cNvSpPr txBox="1">
                <a:spLocks noRot="1" noChangeAspect="1" noMove="1" noResize="1" noEditPoints="1" noAdjustHandles="1" noChangeArrowheads="1" noChangeShapeType="1" noTextEdit="1"/>
              </p:cNvSpPr>
              <p:nvPr/>
            </p:nvSpPr>
            <p:spPr>
              <a:xfrm>
                <a:off x="7520236" y="3417217"/>
                <a:ext cx="300085" cy="35821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39E0CCA-0939-4980-9936-8D2517334946}"/>
                  </a:ext>
                </a:extLst>
              </p:cNvPr>
              <p:cNvSpPr txBox="1"/>
              <p:nvPr/>
            </p:nvSpPr>
            <p:spPr>
              <a:xfrm>
                <a:off x="7520235" y="3880308"/>
                <a:ext cx="300085" cy="35821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𝑐</m:t>
                      </m:r>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6" name="TextBox 15">
                <a:extLst>
                  <a:ext uri="{FF2B5EF4-FFF2-40B4-BE49-F238E27FC236}">
                    <a16:creationId xmlns:a16="http://schemas.microsoft.com/office/drawing/2014/main" id="{F39E0CCA-0939-4980-9936-8D2517334946}"/>
                  </a:ext>
                </a:extLst>
              </p:cNvPr>
              <p:cNvSpPr txBox="1">
                <a:spLocks noRot="1" noChangeAspect="1" noMove="1" noResize="1" noEditPoints="1" noAdjustHandles="1" noChangeArrowheads="1" noChangeShapeType="1" noTextEdit="1"/>
              </p:cNvSpPr>
              <p:nvPr/>
            </p:nvSpPr>
            <p:spPr>
              <a:xfrm>
                <a:off x="7520235" y="3880308"/>
                <a:ext cx="300085" cy="35821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04FE33A-A449-4994-B5EF-B93804ABB244}"/>
                  </a:ext>
                </a:extLst>
              </p:cNvPr>
              <p:cNvSpPr txBox="1"/>
              <p:nvPr/>
            </p:nvSpPr>
            <p:spPr>
              <a:xfrm>
                <a:off x="5263299" y="5019773"/>
                <a:ext cx="364503" cy="334652"/>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7" name="TextBox 16">
                <a:extLst>
                  <a:ext uri="{FF2B5EF4-FFF2-40B4-BE49-F238E27FC236}">
                    <a16:creationId xmlns:a16="http://schemas.microsoft.com/office/drawing/2014/main" id="{604FE33A-A449-4994-B5EF-B93804ABB244}"/>
                  </a:ext>
                </a:extLst>
              </p:cNvPr>
              <p:cNvSpPr txBox="1">
                <a:spLocks noRot="1" noChangeAspect="1" noMove="1" noResize="1" noEditPoints="1" noAdjustHandles="1" noChangeArrowheads="1" noChangeShapeType="1" noTextEdit="1"/>
              </p:cNvSpPr>
              <p:nvPr/>
            </p:nvSpPr>
            <p:spPr>
              <a:xfrm>
                <a:off x="5263299" y="5019773"/>
                <a:ext cx="364503" cy="33465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8350A3D-FB96-47A6-A184-066FCA9548C0}"/>
                  </a:ext>
                </a:extLst>
              </p:cNvPr>
              <p:cNvSpPr txBox="1"/>
              <p:nvPr/>
            </p:nvSpPr>
            <p:spPr>
              <a:xfrm>
                <a:off x="5236590" y="2544830"/>
                <a:ext cx="364503" cy="334652"/>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8" name="TextBox 17">
                <a:extLst>
                  <a:ext uri="{FF2B5EF4-FFF2-40B4-BE49-F238E27FC236}">
                    <a16:creationId xmlns:a16="http://schemas.microsoft.com/office/drawing/2014/main" id="{28350A3D-FB96-47A6-A184-066FCA9548C0}"/>
                  </a:ext>
                </a:extLst>
              </p:cNvPr>
              <p:cNvSpPr txBox="1">
                <a:spLocks noRot="1" noChangeAspect="1" noMove="1" noResize="1" noEditPoints="1" noAdjustHandles="1" noChangeArrowheads="1" noChangeShapeType="1" noTextEdit="1"/>
              </p:cNvSpPr>
              <p:nvPr/>
            </p:nvSpPr>
            <p:spPr>
              <a:xfrm>
                <a:off x="5236590" y="2544830"/>
                <a:ext cx="364503" cy="33465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57BDF9E-A719-4208-9532-0BF9899896ED}"/>
                  </a:ext>
                </a:extLst>
              </p:cNvPr>
              <p:cNvSpPr txBox="1"/>
              <p:nvPr/>
            </p:nvSpPr>
            <p:spPr>
              <a:xfrm>
                <a:off x="970961" y="6099142"/>
                <a:ext cx="8625526" cy="476054"/>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Selective Security: Adversary picks </a:t>
                </a:r>
                <a14:m>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a14:m>
                <a:r>
                  <a:rPr lang="en-US" dirty="0">
                    <a:solidFill>
                      <a:prstClr val="black">
                        <a:lumMod val="75000"/>
                        <a:lumOff val="25000"/>
                      </a:prstClr>
                    </a:solidFill>
                    <a:latin typeface="Segoe UI" panose="020B0502040204020203" pitchFamily="34" charset="0"/>
                    <a:cs typeface="Segoe UI" panose="020B0502040204020203" pitchFamily="34" charset="0"/>
                  </a:rPr>
                  <a:t> </a:t>
                </a:r>
                <a:r>
                  <a:rPr lang="en-US" i="1" dirty="0">
                    <a:solidFill>
                      <a:prstClr val="black">
                        <a:lumMod val="75000"/>
                        <a:lumOff val="25000"/>
                      </a:prstClr>
                    </a:solidFill>
                    <a:latin typeface="Segoe UI" panose="020B0502040204020203" pitchFamily="34" charset="0"/>
                    <a:cs typeface="Segoe UI" panose="020B0502040204020203" pitchFamily="34" charset="0"/>
                  </a:rPr>
                  <a:t>before</a:t>
                </a:r>
                <a:r>
                  <a:rPr lang="en-US" dirty="0">
                    <a:solidFill>
                      <a:prstClr val="black">
                        <a:lumMod val="75000"/>
                        <a:lumOff val="25000"/>
                      </a:prstClr>
                    </a:solidFill>
                    <a:latin typeface="Segoe UI" panose="020B0502040204020203" pitchFamily="34" charset="0"/>
                    <a:cs typeface="Segoe UI" panose="020B0502040204020203" pitchFamily="34" charset="0"/>
                  </a:rPr>
                  <a:t> seeing </a:t>
                </a:r>
                <a14:m>
                  <m:oMath xmlns:m="http://schemas.openxmlformats.org/officeDocument/2006/math">
                    <m:r>
                      <a:rPr lang="en-US" b="0" i="1" dirty="0" smtClean="0">
                        <a:solidFill>
                          <a:schemeClr val="accent2"/>
                        </a:solidFill>
                        <a:latin typeface="Cambria Math" panose="02040503050406030204" pitchFamily="18" charset="0"/>
                        <a:cs typeface="Segoe UI" panose="020B0502040204020203" pitchFamily="34" charset="0"/>
                      </a:rPr>
                      <m:t>𝑑𝑘</m:t>
                    </m:r>
                  </m:oMath>
                </a14:m>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mc:Choice>
        <mc:Fallback xmlns="">
          <p:sp>
            <p:nvSpPr>
              <p:cNvPr id="19" name="TextBox 18">
                <a:extLst>
                  <a:ext uri="{FF2B5EF4-FFF2-40B4-BE49-F238E27FC236}">
                    <a16:creationId xmlns:a16="http://schemas.microsoft.com/office/drawing/2014/main" id="{257BDF9E-A719-4208-9532-0BF9899896ED}"/>
                  </a:ext>
                </a:extLst>
              </p:cNvPr>
              <p:cNvSpPr txBox="1">
                <a:spLocks noRot="1" noChangeAspect="1" noMove="1" noResize="1" noEditPoints="1" noAdjustHandles="1" noChangeArrowheads="1" noChangeShapeType="1" noTextEdit="1"/>
              </p:cNvSpPr>
              <p:nvPr/>
            </p:nvSpPr>
            <p:spPr>
              <a:xfrm>
                <a:off x="970961" y="6099142"/>
                <a:ext cx="8625526" cy="476054"/>
              </a:xfrm>
              <a:prstGeom prst="rect">
                <a:avLst/>
              </a:prstGeom>
              <a:blipFill>
                <a:blip r:embed="rId17"/>
                <a:stretch>
                  <a:fillRect l="-565" t="-16667"/>
                </a:stretch>
              </a:blipFill>
            </p:spPr>
            <p:txBody>
              <a:bodyPr/>
              <a:lstStyle/>
              <a:p>
                <a:r>
                  <a:rPr lang="en-US">
                    <a:noFill/>
                  </a:rPr>
                  <a:t> </a:t>
                </a:r>
              </a:p>
            </p:txBody>
          </p:sp>
        </mc:Fallback>
      </mc:AlternateContent>
    </p:spTree>
    <p:extLst>
      <p:ext uri="{BB962C8B-B14F-4D97-AF65-F5344CB8AC3E}">
        <p14:creationId xmlns:p14="http://schemas.microsoft.com/office/powerpoint/2010/main" val="4187881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1.66667E-6 4.81481E-6 L -0.37591 -0.12477 " pathEditMode="relative" rAng="0" ptsTypes="AA">
                                      <p:cBhvr>
                                        <p:cTn id="22" dur="2000" fill="hold"/>
                                        <p:tgtEl>
                                          <p:spTgt spid="9"/>
                                        </p:tgtEl>
                                        <p:attrNameLst>
                                          <p:attrName>ppt_x</p:attrName>
                                          <p:attrName>ppt_y</p:attrName>
                                        </p:attrNameLst>
                                      </p:cBhvr>
                                      <p:rCtr x="-18802" y="-6250"/>
                                    </p:animMotion>
                                  </p:childTnLst>
                                </p:cTn>
                              </p:par>
                              <p:par>
                                <p:cTn id="23" presetID="10" presetClass="exit" presetSubtype="0" fill="hold" grpId="2" nodeType="withEffect">
                                  <p:stCondLst>
                                    <p:cond delay="140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3.33333E-6 3.33333E-6 L 0.2806 3.33333E-6 " pathEditMode="relative" rAng="0" ptsTypes="AA">
                                      <p:cBhvr>
                                        <p:cTn id="46" dur="2000" fill="hold"/>
                                        <p:tgtEl>
                                          <p:spTgt spid="14"/>
                                        </p:tgtEl>
                                        <p:attrNameLst>
                                          <p:attrName>ppt_x</p:attrName>
                                          <p:attrName>ppt_y</p:attrName>
                                        </p:attrNameLst>
                                      </p:cBhvr>
                                      <p:rCtr x="14023" y="0"/>
                                    </p:animMotion>
                                  </p:childTnLst>
                                </p:cTn>
                              </p:par>
                              <p:par>
                                <p:cTn id="47" presetID="42" presetClass="path" presetSubtype="0" accel="50000" decel="50000" fill="hold" grpId="1" nodeType="withEffect">
                                  <p:stCondLst>
                                    <p:cond delay="0"/>
                                  </p:stCondLst>
                                  <p:childTnLst>
                                    <p:animMotion origin="layout" path="M 2.08333E-6 -2.22222E-6 L 0.02656 0.13334 " pathEditMode="relative" rAng="0" ptsTypes="AA">
                                      <p:cBhvr>
                                        <p:cTn id="48" dur="2000" fill="hold"/>
                                        <p:tgtEl>
                                          <p:spTgt spid="13"/>
                                        </p:tgtEl>
                                        <p:attrNameLst>
                                          <p:attrName>ppt_x</p:attrName>
                                          <p:attrName>ppt_y</p:attrName>
                                        </p:attrNameLst>
                                      </p:cBhvr>
                                      <p:rCtr x="1328" y="6667"/>
                                    </p:animMotion>
                                  </p:childTnLst>
                                </p:cTn>
                              </p:par>
                              <p:par>
                                <p:cTn id="49" presetID="42" presetClass="path" presetSubtype="0" accel="50000" decel="50000" fill="hold" grpId="1" nodeType="withEffect">
                                  <p:stCondLst>
                                    <p:cond delay="0"/>
                                  </p:stCondLst>
                                  <p:childTnLst>
                                    <p:animMotion origin="layout" path="M 2.08333E-6 0 L 0.03919 -0.09884 " pathEditMode="relative" rAng="0" ptsTypes="AA">
                                      <p:cBhvr>
                                        <p:cTn id="50" dur="2000" fill="hold"/>
                                        <p:tgtEl>
                                          <p:spTgt spid="12"/>
                                        </p:tgtEl>
                                        <p:attrNameLst>
                                          <p:attrName>ppt_x</p:attrName>
                                          <p:attrName>ppt_y</p:attrName>
                                        </p:attrNameLst>
                                      </p:cBhvr>
                                      <p:rCtr x="1953" y="-4954"/>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fade">
                                      <p:cBhvr>
                                        <p:cTn id="55" dur="500"/>
                                        <p:tgtEl>
                                          <p:spTgt spid="8">
                                            <p:txEl>
                                              <p:pRg st="1" end="1"/>
                                            </p:txEl>
                                          </p:spTgt>
                                        </p:tgtEl>
                                      </p:cBhvr>
                                    </p:animEffect>
                                  </p:childTnLst>
                                </p:cTn>
                              </p:par>
                              <p:par>
                                <p:cTn id="56" presetID="10" presetClass="exit" presetSubtype="0" fill="hold" grpId="2" nodeType="with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fade">
                                      <p:cBhvr>
                                        <p:cTn id="62" dur="500"/>
                                        <p:tgtEl>
                                          <p:spTgt spid="8">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42" presetClass="path" presetSubtype="0" accel="50000" decel="50000" fill="hold" grpId="1" nodeType="withEffect">
                                  <p:stCondLst>
                                    <p:cond delay="0"/>
                                  </p:stCondLst>
                                  <p:childTnLst>
                                    <p:animMotion origin="layout" path="M 3.54167E-6 1.85185E-6 L -0.18698 0.22731 " pathEditMode="relative" rAng="0" ptsTypes="AA">
                                      <p:cBhvr>
                                        <p:cTn id="72" dur="2000" fill="hold"/>
                                        <p:tgtEl>
                                          <p:spTgt spid="16"/>
                                        </p:tgtEl>
                                        <p:attrNameLst>
                                          <p:attrName>ppt_x</p:attrName>
                                          <p:attrName>ppt_y</p:attrName>
                                        </p:attrNameLst>
                                      </p:cBhvr>
                                      <p:rCtr x="-9349" y="11366"/>
                                    </p:animMotion>
                                  </p:childTnLst>
                                </p:cTn>
                              </p:par>
                              <p:par>
                                <p:cTn id="73" presetID="42" presetClass="path" presetSubtype="0" accel="50000" decel="50000" fill="hold" grpId="1" nodeType="withEffect">
                                  <p:stCondLst>
                                    <p:cond delay="0"/>
                                  </p:stCondLst>
                                  <p:childTnLst>
                                    <p:animMotion origin="layout" path="M 3.54167E-6 4.44444E-6 L -0.18698 -0.18959 " pathEditMode="relative" rAng="0" ptsTypes="AA">
                                      <p:cBhvr>
                                        <p:cTn id="74" dur="2000" fill="hold"/>
                                        <p:tgtEl>
                                          <p:spTgt spid="15"/>
                                        </p:tgtEl>
                                        <p:attrNameLst>
                                          <p:attrName>ppt_x</p:attrName>
                                          <p:attrName>ppt_y</p:attrName>
                                        </p:attrNameLst>
                                      </p:cBhvr>
                                      <p:rCtr x="-9349" y="-9491"/>
                                    </p:animMotion>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grpId="1" nodeType="clickEffect">
                                  <p:stCondLst>
                                    <p:cond delay="0"/>
                                  </p:stCondLst>
                                  <p:childTnLst>
                                    <p:animMotion origin="layout" path="M -1.04167E-6 -3.7037E-7 L 0.18464 0.12894 " pathEditMode="relative" rAng="0" ptsTypes="AA">
                                      <p:cBhvr>
                                        <p:cTn id="86" dur="2000" fill="hold"/>
                                        <p:tgtEl>
                                          <p:spTgt spid="18"/>
                                        </p:tgtEl>
                                        <p:attrNameLst>
                                          <p:attrName>ppt_x</p:attrName>
                                          <p:attrName>ppt_y</p:attrName>
                                        </p:attrNameLst>
                                      </p:cBhvr>
                                      <p:rCtr x="9232" y="6435"/>
                                    </p:animMotion>
                                  </p:childTnLst>
                                </p:cTn>
                              </p:par>
                              <p:par>
                                <p:cTn id="87" presetID="42" presetClass="path" presetSubtype="0" accel="50000" decel="50000" fill="hold" grpId="1" nodeType="withEffect">
                                  <p:stCondLst>
                                    <p:cond delay="0"/>
                                  </p:stCondLst>
                                  <p:childTnLst>
                                    <p:animMotion origin="layout" path="M -4.58333E-6 1.11022E-16 L 0.18242 -0.16435 " pathEditMode="relative" rAng="0" ptsTypes="AA">
                                      <p:cBhvr>
                                        <p:cTn id="88" dur="2000" fill="hold"/>
                                        <p:tgtEl>
                                          <p:spTgt spid="17"/>
                                        </p:tgtEl>
                                        <p:attrNameLst>
                                          <p:attrName>ppt_x</p:attrName>
                                          <p:attrName>ppt_y</p:attrName>
                                        </p:attrNameLst>
                                      </p:cBhvr>
                                      <p:rCtr x="9023" y="-6991"/>
                                    </p:animMotion>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8">
                                            <p:txEl>
                                              <p:pRg st="3" end="3"/>
                                            </p:txEl>
                                          </p:spTgt>
                                        </p:tgtEl>
                                        <p:attrNameLst>
                                          <p:attrName>style.visibility</p:attrName>
                                        </p:attrNameLst>
                                      </p:cBhvr>
                                      <p:to>
                                        <p:strVal val="visible"/>
                                      </p:to>
                                    </p:set>
                                    <p:animEffect transition="in" filter="fade">
                                      <p:cBhvr>
                                        <p:cTn id="93" dur="500"/>
                                        <p:tgtEl>
                                          <p:spTgt spid="8">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p:bldP spid="9" grpId="1"/>
      <p:bldP spid="9" grpId="2"/>
      <p:bldP spid="12" grpId="0"/>
      <p:bldP spid="12" grpId="1"/>
      <p:bldP spid="13" grpId="0"/>
      <p:bldP spid="13" grpId="1"/>
      <p:bldP spid="14" grpId="0"/>
      <p:bldP spid="14" grpId="1"/>
      <p:bldP spid="14" grpId="2"/>
      <p:bldP spid="15" grpId="0"/>
      <p:bldP spid="15" grpId="1"/>
      <p:bldP spid="16" grpId="0"/>
      <p:bldP spid="16" grpId="1"/>
      <p:bldP spid="17" grpId="0"/>
      <p:bldP spid="17" grpId="1"/>
      <p:bldP spid="18" grpId="0"/>
      <p:bldP spid="18" grpId="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E873-9CF5-4832-9B26-5C6FD12834E5}"/>
              </a:ext>
            </a:extLst>
          </p:cNvPr>
          <p:cNvSpPr>
            <a:spLocks noGrp="1"/>
          </p:cNvSpPr>
          <p:nvPr>
            <p:ph type="title"/>
          </p:nvPr>
        </p:nvSpPr>
        <p:spPr/>
        <p:txBody>
          <a:bodyPr/>
          <a:lstStyle/>
          <a:p>
            <a:r>
              <a:rPr lang="en-US" dirty="0"/>
              <a:t>Unclonable Encryption [BL19]</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FC5EBA0-6E74-459D-BCF7-2872ED5361AD}"/>
                  </a:ext>
                </a:extLst>
              </p:cNvPr>
              <p:cNvSpPr txBox="1"/>
              <p:nvPr/>
            </p:nvSpPr>
            <p:spPr>
              <a:xfrm>
                <a:off x="604434" y="1508289"/>
                <a:ext cx="2666667" cy="914400"/>
              </a:xfrm>
              <a:prstGeom prst="rect">
                <a:avLst/>
              </a:prstGeom>
            </p:spPr>
            <p:txBody>
              <a:bodyPr vert="horz" wrap="none" lIns="91440" tIns="45720" rIns="91440" bIns="45720" rtlCol="0">
                <a:noAutofit/>
              </a:bodyPr>
              <a:lstStyle/>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schemeClr val="tx1"/>
                        </a:solidFill>
                        <a:latin typeface="Cambria Math" panose="02040503050406030204" pitchFamily="18" charset="0"/>
                        <a:cs typeface="Segoe UI" panose="020B0502040204020203" pitchFamily="34" charset="0"/>
                      </a:rPr>
                      <m:t>𝐺𝑒𝑛</m:t>
                    </m:r>
                    <m:d>
                      <m:dPr>
                        <m:ctrlPr>
                          <a:rPr lang="en-US" b="0" i="1" smtClean="0">
                            <a:solidFill>
                              <a:schemeClr val="tx1"/>
                            </a:solidFill>
                            <a:latin typeface="Cambria Math" panose="02040503050406030204" pitchFamily="18" charset="0"/>
                            <a:cs typeface="Segoe UI" panose="020B0502040204020203" pitchFamily="34" charset="0"/>
                          </a:rPr>
                        </m:ctrlPr>
                      </m:dPr>
                      <m:e>
                        <m:sSup>
                          <m:sSupPr>
                            <m:ctrlPr>
                              <a:rPr lang="en-US" b="0" i="1" smtClean="0">
                                <a:solidFill>
                                  <a:schemeClr val="tx1"/>
                                </a:solidFill>
                                <a:latin typeface="Cambria Math" panose="02040503050406030204" pitchFamily="18" charset="0"/>
                                <a:cs typeface="Segoe UI" panose="020B0502040204020203" pitchFamily="34" charset="0"/>
                              </a:rPr>
                            </m:ctrlPr>
                          </m:sSupPr>
                          <m:e>
                            <m:r>
                              <a:rPr lang="en-US" b="0" i="1" smtClean="0">
                                <a:solidFill>
                                  <a:schemeClr val="tx1"/>
                                </a:solidFill>
                                <a:latin typeface="Cambria Math" panose="02040503050406030204" pitchFamily="18" charset="0"/>
                                <a:cs typeface="Segoe UI" panose="020B0502040204020203" pitchFamily="34" charset="0"/>
                              </a:rPr>
                              <m:t>1</m:t>
                            </m:r>
                          </m:e>
                          <m:sup>
                            <m:r>
                              <a:rPr lang="en-US" b="0" i="1" smtClean="0">
                                <a:solidFill>
                                  <a:schemeClr val="tx1"/>
                                </a:solidFill>
                                <a:latin typeface="Cambria Math" panose="02040503050406030204" pitchFamily="18" charset="0"/>
                                <a:cs typeface="Segoe UI" panose="020B0502040204020203" pitchFamily="34" charset="0"/>
                              </a:rPr>
                              <m:t>𝑛</m:t>
                            </m:r>
                          </m:sup>
                        </m:sSup>
                      </m:e>
                    </m:d>
                    <m:r>
                      <a:rPr lang="en-US" b="0" i="1" smtClean="0">
                        <a:solidFill>
                          <a:schemeClr val="tx1"/>
                        </a:solidFill>
                        <a:latin typeface="Cambria Math" panose="02040503050406030204" pitchFamily="18" charset="0"/>
                        <a:cs typeface="Segoe UI" panose="020B0502040204020203" pitchFamily="34" charset="0"/>
                      </a:rPr>
                      <m:t>→</m:t>
                    </m:r>
                    <m:r>
                      <a:rPr lang="en-US" b="0" i="1" smtClean="0">
                        <a:solidFill>
                          <a:schemeClr val="tx1"/>
                        </a:solidFill>
                        <a:latin typeface="Cambria Math" panose="02040503050406030204" pitchFamily="18" charset="0"/>
                        <a:cs typeface="Segoe UI" panose="020B0502040204020203" pitchFamily="34" charset="0"/>
                      </a:rPr>
                      <m:t>𝑠𝑘</m:t>
                    </m:r>
                  </m:oMath>
                </a14:m>
                <a:endParaRPr lang="en-US" dirty="0">
                  <a:solidFill>
                    <a:schemeClr val="tx1"/>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𝐸𝑛𝑐</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𝑠𝑘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schemeClr val="accent2"/>
                        </a:solidFill>
                        <a:latin typeface="Cambria Math" panose="02040503050406030204" pitchFamily="18" charset="0"/>
                        <a:cs typeface="Segoe UI" panose="020B0502040204020203" pitchFamily="34" charset="0"/>
                      </a:rPr>
                      <m:t>𝑐</m:t>
                    </m:r>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𝐷𝑒𝑐</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𝑠𝑘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schemeClr val="accent2"/>
                            </a:solidFill>
                            <a:latin typeface="Cambria Math" panose="02040503050406030204" pitchFamily="18" charset="0"/>
                            <a:cs typeface="Segoe UI" panose="020B0502040204020203" pitchFamily="34" charset="0"/>
                          </a:rPr>
                          <m:t>𝑐</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3" name="TextBox 2">
                <a:extLst>
                  <a:ext uri="{FF2B5EF4-FFF2-40B4-BE49-F238E27FC236}">
                    <a16:creationId xmlns:a16="http://schemas.microsoft.com/office/drawing/2014/main" id="{4FC5EBA0-6E74-459D-BCF7-2872ED5361AD}"/>
                  </a:ext>
                </a:extLst>
              </p:cNvPr>
              <p:cNvSpPr txBox="1">
                <a:spLocks noRot="1" noChangeAspect="1" noMove="1" noResize="1" noEditPoints="1" noAdjustHandles="1" noChangeArrowheads="1" noChangeShapeType="1" noTextEdit="1"/>
              </p:cNvSpPr>
              <p:nvPr/>
            </p:nvSpPr>
            <p:spPr>
              <a:xfrm>
                <a:off x="604434" y="1508289"/>
                <a:ext cx="2666667" cy="914400"/>
              </a:xfrm>
              <a:prstGeom prst="rect">
                <a:avLst/>
              </a:prstGeom>
              <a:blipFill>
                <a:blip r:embed="rId3"/>
                <a:stretch>
                  <a:fillRect l="-1370" t="-5333" b="-10667"/>
                </a:stretch>
              </a:blipFill>
            </p:spPr>
            <p:txBody>
              <a:bodyPr/>
              <a:lstStyle/>
              <a:p>
                <a:r>
                  <a:rPr lang="en-US">
                    <a:noFill/>
                  </a:rPr>
                  <a:t> </a:t>
                </a:r>
              </a:p>
            </p:txBody>
          </p:sp>
        </mc:Fallback>
      </mc:AlternateContent>
      <p:pic>
        <p:nvPicPr>
          <p:cNvPr id="16" name="Graphic 15" descr="Devil face with solid fill">
            <a:extLst>
              <a:ext uri="{FF2B5EF4-FFF2-40B4-BE49-F238E27FC236}">
                <a16:creationId xmlns:a16="http://schemas.microsoft.com/office/drawing/2014/main" id="{30AE3F25-11E0-44E3-9433-688C8CBE0D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16491" y="3429000"/>
            <a:ext cx="914400" cy="914400"/>
          </a:xfrm>
          <a:prstGeom prst="rect">
            <a:avLst/>
          </a:prstGeom>
        </p:spPr>
      </p:pic>
      <p:pic>
        <p:nvPicPr>
          <p:cNvPr id="17" name="Graphic 16" descr="Police">
            <a:extLst>
              <a:ext uri="{FF2B5EF4-FFF2-40B4-BE49-F238E27FC236}">
                <a16:creationId xmlns:a16="http://schemas.microsoft.com/office/drawing/2014/main" id="{E05E58AB-8020-4838-AAF7-E6EF2FC27A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46711" y="3429000"/>
            <a:ext cx="914400" cy="91440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B092E27-61D1-4F19-946E-89DA2749E3BB}"/>
                  </a:ext>
                </a:extLst>
              </p:cNvPr>
              <p:cNvSpPr txBox="1"/>
              <p:nvPr/>
            </p:nvSpPr>
            <p:spPr>
              <a:xfrm>
                <a:off x="7154944" y="4562572"/>
                <a:ext cx="2601798" cy="1243161"/>
              </a:xfrm>
              <a:prstGeom prst="rect">
                <a:avLst/>
              </a:prstGeom>
            </p:spPr>
            <p:txBody>
              <a:bodyPr vert="horz" wrap="none" lIns="91440" tIns="45720" rIns="91440" bIns="45720" rtlCol="0">
                <a:noAutofit/>
              </a:bodyPr>
              <a:lstStyle/>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𝑠𝑘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schemeClr val="tx1"/>
                        </a:solidFill>
                        <a:latin typeface="Cambria Math" panose="02040503050406030204" pitchFamily="18" charset="0"/>
                        <a:cs typeface="Segoe UI" panose="020B0502040204020203" pitchFamily="34" charset="0"/>
                      </a:rPr>
                      <m:t>𝐺𝑒𝑛</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p>
                          <m:sSup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pPr>
                          <m:e>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e>
                          <m:sup>
                            <m:r>
                              <a:rPr lang="en-US" b="0" i="1" smtClean="0">
                                <a:solidFill>
                                  <a:prstClr val="black">
                                    <a:lumMod val="75000"/>
                                    <a:lumOff val="25000"/>
                                  </a:prstClr>
                                </a:solidFill>
                                <a:latin typeface="Cambria Math" panose="02040503050406030204" pitchFamily="18" charset="0"/>
                                <a:cs typeface="Segoe UI" panose="020B0502040204020203" pitchFamily="34" charset="0"/>
                              </a:rPr>
                              <m:t>𝑛</m:t>
                            </m:r>
                          </m:sup>
                        </m:sSup>
                      </m:e>
                    </m:d>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begChr m:val="{"/>
                        <m:endChr m:val="}"/>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0,1</m:t>
                        </m:r>
                      </m:e>
                    </m:d>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schemeClr val="accent2"/>
                        </a:solidFill>
                        <a:latin typeface="Cambria Math" panose="02040503050406030204" pitchFamily="18" charset="0"/>
                        <a:cs typeface="Segoe UI" panose="020B0502040204020203" pitchFamily="34" charset="0"/>
                      </a:rPr>
                      <m:t>𝐸𝑛𝑐</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𝑠𝑘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sub>
                        </m:sSub>
                      </m:e>
                    </m:d>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8" name="TextBox 17">
                <a:extLst>
                  <a:ext uri="{FF2B5EF4-FFF2-40B4-BE49-F238E27FC236}">
                    <a16:creationId xmlns:a16="http://schemas.microsoft.com/office/drawing/2014/main" id="{AB092E27-61D1-4F19-946E-89DA2749E3BB}"/>
                  </a:ext>
                </a:extLst>
              </p:cNvPr>
              <p:cNvSpPr txBox="1">
                <a:spLocks noRot="1" noChangeAspect="1" noMove="1" noResize="1" noEditPoints="1" noAdjustHandles="1" noChangeArrowheads="1" noChangeShapeType="1" noTextEdit="1"/>
              </p:cNvSpPr>
              <p:nvPr/>
            </p:nvSpPr>
            <p:spPr>
              <a:xfrm>
                <a:off x="7154944" y="4562572"/>
                <a:ext cx="2601798" cy="1243161"/>
              </a:xfrm>
              <a:prstGeom prst="rect">
                <a:avLst/>
              </a:prstGeom>
              <a:blipFill>
                <a:blip r:embed="rId8"/>
                <a:stretch>
                  <a:fillRect l="-1639" t="-3922" b="-5882"/>
                </a:stretch>
              </a:blipFill>
            </p:spPr>
            <p:txBody>
              <a:bodyPr/>
              <a:lstStyle/>
              <a:p>
                <a:r>
                  <a:rPr lang="en-US">
                    <a:noFill/>
                  </a:rPr>
                  <a:t> </a:t>
                </a:r>
              </a:p>
            </p:txBody>
          </p:sp>
        </mc:Fallback>
      </mc:AlternateContent>
      <p:pic>
        <p:nvPicPr>
          <p:cNvPr id="20" name="Graphic 19" descr="Devil face with solid fill">
            <a:extLst>
              <a:ext uri="{FF2B5EF4-FFF2-40B4-BE49-F238E27FC236}">
                <a16:creationId xmlns:a16="http://schemas.microsoft.com/office/drawing/2014/main" id="{7AECE952-0DB9-468F-8DE5-5D1B7B2B29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899" y="1965082"/>
            <a:ext cx="914400" cy="914400"/>
          </a:xfrm>
          <a:prstGeom prst="rect">
            <a:avLst/>
          </a:prstGeom>
        </p:spPr>
      </p:pic>
      <p:pic>
        <p:nvPicPr>
          <p:cNvPr id="21" name="Graphic 20" descr="Devil face with solid fill">
            <a:extLst>
              <a:ext uri="{FF2B5EF4-FFF2-40B4-BE49-F238E27FC236}">
                <a16:creationId xmlns:a16="http://schemas.microsoft.com/office/drawing/2014/main" id="{585E05D0-3053-406A-99F8-A0670EF720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48899" y="5019773"/>
            <a:ext cx="914400" cy="91440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CFBE553-E81A-4625-ADA5-29A945256108}"/>
                  </a:ext>
                </a:extLst>
              </p:cNvPr>
              <p:cNvSpPr txBox="1"/>
              <p:nvPr/>
            </p:nvSpPr>
            <p:spPr>
              <a:xfrm>
                <a:off x="3630890" y="3249891"/>
                <a:ext cx="480767" cy="35821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𝑐</m:t>
                          </m:r>
                        </m:e>
                        <m:sub>
                          <m:r>
                            <a:rPr lang="en-US" b="0" i="1" smtClean="0">
                              <a:solidFill>
                                <a:schemeClr val="accent2"/>
                              </a:solidFill>
                              <a:latin typeface="Cambria Math" panose="02040503050406030204" pitchFamily="18" charset="0"/>
                              <a:cs typeface="Segoe UI" panose="020B0502040204020203" pitchFamily="34" charset="0"/>
                            </a:rPr>
                            <m:t>0</m:t>
                          </m:r>
                        </m:sub>
                      </m:sSub>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22" name="TextBox 21">
                <a:extLst>
                  <a:ext uri="{FF2B5EF4-FFF2-40B4-BE49-F238E27FC236}">
                    <a16:creationId xmlns:a16="http://schemas.microsoft.com/office/drawing/2014/main" id="{3CFBE553-E81A-4625-ADA5-29A945256108}"/>
                  </a:ext>
                </a:extLst>
              </p:cNvPr>
              <p:cNvSpPr txBox="1">
                <a:spLocks noRot="1" noChangeAspect="1" noMove="1" noResize="1" noEditPoints="1" noAdjustHandles="1" noChangeArrowheads="1" noChangeShapeType="1" noTextEdit="1"/>
              </p:cNvSpPr>
              <p:nvPr/>
            </p:nvSpPr>
            <p:spPr>
              <a:xfrm>
                <a:off x="3630890" y="3249891"/>
                <a:ext cx="480767" cy="35821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4F92F81-9570-4485-B321-ECA02FDEA1D0}"/>
                  </a:ext>
                </a:extLst>
              </p:cNvPr>
              <p:cNvSpPr txBox="1"/>
              <p:nvPr/>
            </p:nvSpPr>
            <p:spPr>
              <a:xfrm>
                <a:off x="3630890" y="4173717"/>
                <a:ext cx="480767" cy="35821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𝑐</m:t>
                          </m:r>
                        </m:e>
                        <m:sub>
                          <m:r>
                            <a:rPr lang="en-US" b="0" i="1" smtClean="0">
                              <a:solidFill>
                                <a:schemeClr val="accent2"/>
                              </a:solidFill>
                              <a:latin typeface="Cambria Math" panose="02040503050406030204" pitchFamily="18" charset="0"/>
                              <a:cs typeface="Segoe UI" panose="020B0502040204020203" pitchFamily="34" charset="0"/>
                            </a:rPr>
                            <m:t>1</m:t>
                          </m:r>
                        </m:sub>
                      </m:sSub>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23" name="TextBox 22">
                <a:extLst>
                  <a:ext uri="{FF2B5EF4-FFF2-40B4-BE49-F238E27FC236}">
                    <a16:creationId xmlns:a16="http://schemas.microsoft.com/office/drawing/2014/main" id="{F4F92F81-9570-4485-B321-ECA02FDEA1D0}"/>
                  </a:ext>
                </a:extLst>
              </p:cNvPr>
              <p:cNvSpPr txBox="1">
                <a:spLocks noRot="1" noChangeAspect="1" noMove="1" noResize="1" noEditPoints="1" noAdjustHandles="1" noChangeArrowheads="1" noChangeShapeType="1" noTextEdit="1"/>
              </p:cNvSpPr>
              <p:nvPr/>
            </p:nvSpPr>
            <p:spPr>
              <a:xfrm>
                <a:off x="3630890" y="4173717"/>
                <a:ext cx="480767" cy="35821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5F255A8-A5ED-4B41-B8BD-45D8C628514F}"/>
                  </a:ext>
                </a:extLst>
              </p:cNvPr>
              <p:cNvSpPr txBox="1"/>
              <p:nvPr/>
            </p:nvSpPr>
            <p:spPr>
              <a:xfrm>
                <a:off x="3607323" y="3706684"/>
                <a:ext cx="914400" cy="35821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24" name="TextBox 23">
                <a:extLst>
                  <a:ext uri="{FF2B5EF4-FFF2-40B4-BE49-F238E27FC236}">
                    <a16:creationId xmlns:a16="http://schemas.microsoft.com/office/drawing/2014/main" id="{D5F255A8-A5ED-4B41-B8BD-45D8C628514F}"/>
                  </a:ext>
                </a:extLst>
              </p:cNvPr>
              <p:cNvSpPr txBox="1">
                <a:spLocks noRot="1" noChangeAspect="1" noMove="1" noResize="1" noEditPoints="1" noAdjustHandles="1" noChangeArrowheads="1" noChangeShapeType="1" noTextEdit="1"/>
              </p:cNvSpPr>
              <p:nvPr/>
            </p:nvSpPr>
            <p:spPr>
              <a:xfrm>
                <a:off x="3607323" y="3706684"/>
                <a:ext cx="914400" cy="35821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F1C6369-B7F1-47A5-86E2-895EF51719E8}"/>
                  </a:ext>
                </a:extLst>
              </p:cNvPr>
              <p:cNvSpPr txBox="1"/>
              <p:nvPr/>
            </p:nvSpPr>
            <p:spPr>
              <a:xfrm>
                <a:off x="7520236" y="3417217"/>
                <a:ext cx="300085" cy="35821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𝑠𝑘</m:t>
                      </m:r>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25" name="TextBox 24">
                <a:extLst>
                  <a:ext uri="{FF2B5EF4-FFF2-40B4-BE49-F238E27FC236}">
                    <a16:creationId xmlns:a16="http://schemas.microsoft.com/office/drawing/2014/main" id="{3F1C6369-B7F1-47A5-86E2-895EF51719E8}"/>
                  </a:ext>
                </a:extLst>
              </p:cNvPr>
              <p:cNvSpPr txBox="1">
                <a:spLocks noRot="1" noChangeAspect="1" noMove="1" noResize="1" noEditPoints="1" noAdjustHandles="1" noChangeArrowheads="1" noChangeShapeType="1" noTextEdit="1"/>
              </p:cNvSpPr>
              <p:nvPr/>
            </p:nvSpPr>
            <p:spPr>
              <a:xfrm>
                <a:off x="7520236" y="3417217"/>
                <a:ext cx="300085" cy="358218"/>
              </a:xfrm>
              <a:prstGeom prst="rect">
                <a:avLst/>
              </a:prstGeom>
              <a:blipFill>
                <a:blip r:embed="rId12"/>
                <a:stretch>
                  <a:fillRect r="-38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20DFA5C-C59D-47DE-B19A-D8D36EFC50E3}"/>
                  </a:ext>
                </a:extLst>
              </p:cNvPr>
              <p:cNvSpPr txBox="1"/>
              <p:nvPr/>
            </p:nvSpPr>
            <p:spPr>
              <a:xfrm>
                <a:off x="7520235" y="3880308"/>
                <a:ext cx="300085" cy="35821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𝑠𝑘</m:t>
                      </m:r>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26" name="TextBox 25">
                <a:extLst>
                  <a:ext uri="{FF2B5EF4-FFF2-40B4-BE49-F238E27FC236}">
                    <a16:creationId xmlns:a16="http://schemas.microsoft.com/office/drawing/2014/main" id="{D20DFA5C-C59D-47DE-B19A-D8D36EFC50E3}"/>
                  </a:ext>
                </a:extLst>
              </p:cNvPr>
              <p:cNvSpPr txBox="1">
                <a:spLocks noRot="1" noChangeAspect="1" noMove="1" noResize="1" noEditPoints="1" noAdjustHandles="1" noChangeArrowheads="1" noChangeShapeType="1" noTextEdit="1"/>
              </p:cNvSpPr>
              <p:nvPr/>
            </p:nvSpPr>
            <p:spPr>
              <a:xfrm>
                <a:off x="7520235" y="3880308"/>
                <a:ext cx="300085" cy="358218"/>
              </a:xfrm>
              <a:prstGeom prst="rect">
                <a:avLst/>
              </a:prstGeom>
              <a:blipFill>
                <a:blip r:embed="rId13"/>
                <a:stretch>
                  <a:fillRect r="-38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6DD70F7-EC74-407D-B87D-744B7E746173}"/>
                  </a:ext>
                </a:extLst>
              </p:cNvPr>
              <p:cNvSpPr txBox="1"/>
              <p:nvPr/>
            </p:nvSpPr>
            <p:spPr>
              <a:xfrm>
                <a:off x="5263299" y="5019773"/>
                <a:ext cx="364503" cy="334652"/>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27" name="TextBox 26">
                <a:extLst>
                  <a:ext uri="{FF2B5EF4-FFF2-40B4-BE49-F238E27FC236}">
                    <a16:creationId xmlns:a16="http://schemas.microsoft.com/office/drawing/2014/main" id="{F6DD70F7-EC74-407D-B87D-744B7E746173}"/>
                  </a:ext>
                </a:extLst>
              </p:cNvPr>
              <p:cNvSpPr txBox="1">
                <a:spLocks noRot="1" noChangeAspect="1" noMove="1" noResize="1" noEditPoints="1" noAdjustHandles="1" noChangeArrowheads="1" noChangeShapeType="1" noTextEdit="1"/>
              </p:cNvSpPr>
              <p:nvPr/>
            </p:nvSpPr>
            <p:spPr>
              <a:xfrm>
                <a:off x="5263299" y="5019773"/>
                <a:ext cx="364503" cy="33465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079D387-04B6-4ED5-A8E7-8A8027FD3F4F}"/>
                  </a:ext>
                </a:extLst>
              </p:cNvPr>
              <p:cNvSpPr txBox="1"/>
              <p:nvPr/>
            </p:nvSpPr>
            <p:spPr>
              <a:xfrm>
                <a:off x="5236590" y="2544830"/>
                <a:ext cx="364503" cy="334652"/>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𝑏</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28" name="TextBox 27">
                <a:extLst>
                  <a:ext uri="{FF2B5EF4-FFF2-40B4-BE49-F238E27FC236}">
                    <a16:creationId xmlns:a16="http://schemas.microsoft.com/office/drawing/2014/main" id="{2079D387-04B6-4ED5-A8E7-8A8027FD3F4F}"/>
                  </a:ext>
                </a:extLst>
              </p:cNvPr>
              <p:cNvSpPr txBox="1">
                <a:spLocks noRot="1" noChangeAspect="1" noMove="1" noResize="1" noEditPoints="1" noAdjustHandles="1" noChangeArrowheads="1" noChangeShapeType="1" noTextEdit="1"/>
              </p:cNvSpPr>
              <p:nvPr/>
            </p:nvSpPr>
            <p:spPr>
              <a:xfrm>
                <a:off x="5236590" y="2544830"/>
                <a:ext cx="364503" cy="33465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B33605A-A799-4F81-ACCA-2A7E134BCD1F}"/>
                  </a:ext>
                </a:extLst>
              </p:cNvPr>
              <p:cNvSpPr txBox="1"/>
              <p:nvPr/>
            </p:nvSpPr>
            <p:spPr>
              <a:xfrm>
                <a:off x="7449533" y="5165888"/>
                <a:ext cx="300085" cy="320511"/>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𝑐</m:t>
                      </m:r>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29" name="TextBox 28">
                <a:extLst>
                  <a:ext uri="{FF2B5EF4-FFF2-40B4-BE49-F238E27FC236}">
                    <a16:creationId xmlns:a16="http://schemas.microsoft.com/office/drawing/2014/main" id="{6B33605A-A799-4F81-ACCA-2A7E134BCD1F}"/>
                  </a:ext>
                </a:extLst>
              </p:cNvPr>
              <p:cNvSpPr txBox="1">
                <a:spLocks noRot="1" noChangeAspect="1" noMove="1" noResize="1" noEditPoints="1" noAdjustHandles="1" noChangeArrowheads="1" noChangeShapeType="1" noTextEdit="1"/>
              </p:cNvSpPr>
              <p:nvPr/>
            </p:nvSpPr>
            <p:spPr>
              <a:xfrm>
                <a:off x="7449533" y="5165888"/>
                <a:ext cx="300085" cy="320511"/>
              </a:xfrm>
              <a:prstGeom prst="rect">
                <a:avLst/>
              </a:prstGeom>
              <a:blipFill>
                <a:blip r:embed="rId16"/>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F09ABF2D-CF67-4F97-8913-DC96A890D3EC}"/>
              </a:ext>
            </a:extLst>
          </p:cNvPr>
          <p:cNvSpPr txBox="1"/>
          <p:nvPr/>
        </p:nvSpPr>
        <p:spPr>
          <a:xfrm>
            <a:off x="763571" y="6189104"/>
            <a:ext cx="9728461" cy="386091"/>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Theorem [BL19]: Unclonable Encryption exists in the ROM if the adversaries are not entangled.</a:t>
            </a:r>
          </a:p>
        </p:txBody>
      </p:sp>
    </p:spTree>
    <p:extLst>
      <p:ext uri="{BB962C8B-B14F-4D97-AF65-F5344CB8AC3E}">
        <p14:creationId xmlns:p14="http://schemas.microsoft.com/office/powerpoint/2010/main" val="3176574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3.33333E-6 3.33333E-6 L 0.2806 3.33333E-6 " pathEditMode="relative" rAng="0" ptsTypes="AA">
                                      <p:cBhvr>
                                        <p:cTn id="19" dur="2000" fill="hold"/>
                                        <p:tgtEl>
                                          <p:spTgt spid="24"/>
                                        </p:tgtEl>
                                        <p:attrNameLst>
                                          <p:attrName>ppt_x</p:attrName>
                                          <p:attrName>ppt_y</p:attrName>
                                        </p:attrNameLst>
                                      </p:cBhvr>
                                      <p:rCtr x="14023" y="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fade">
                                      <p:cBhvr>
                                        <p:cTn id="28" dur="500"/>
                                        <p:tgtEl>
                                          <p:spTgt spid="18">
                                            <p:txEl>
                                              <p:pRg st="1" end="1"/>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8">
                                            <p:txEl>
                                              <p:pRg st="2" end="2"/>
                                            </p:txEl>
                                          </p:spTgt>
                                        </p:tgtEl>
                                        <p:attrNameLst>
                                          <p:attrName>style.visibility</p:attrName>
                                        </p:attrNameLst>
                                      </p:cBhvr>
                                      <p:to>
                                        <p:strVal val="visible"/>
                                      </p:to>
                                    </p:set>
                                    <p:animEffect transition="in" filter="fade">
                                      <p:cBhvr>
                                        <p:cTn id="32" dur="500"/>
                                        <p:tgtEl>
                                          <p:spTgt spid="18">
                                            <p:txEl>
                                              <p:pRg st="2" end="2"/>
                                            </p:txEl>
                                          </p:spTgt>
                                        </p:tgtEl>
                                      </p:cBhvr>
                                    </p:animEffect>
                                  </p:childTnLst>
                                </p:cTn>
                              </p:par>
                              <p:par>
                                <p:cTn id="33" presetID="10" presetClass="exit" presetSubtype="0" fill="hold" grpId="2" nodeType="with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2.70833E-6 -3.7037E-7 L -0.36276 -0.20995 " pathEditMode="relative" rAng="0" ptsTypes="AA">
                                      <p:cBhvr>
                                        <p:cTn id="42" dur="2000" fill="hold"/>
                                        <p:tgtEl>
                                          <p:spTgt spid="29"/>
                                        </p:tgtEl>
                                        <p:attrNameLst>
                                          <p:attrName>ppt_x</p:attrName>
                                          <p:attrName>ppt_y</p:attrName>
                                        </p:attrNameLst>
                                      </p:cBhvr>
                                      <p:rCtr x="-18138" y="-10509"/>
                                    </p:animMotion>
                                  </p:childTnLst>
                                </p:cTn>
                              </p:par>
                              <p:par>
                                <p:cTn id="43" presetID="10" presetClass="exit" presetSubtype="0" fill="hold" grpId="2" nodeType="withEffect">
                                  <p:stCondLst>
                                    <p:cond delay="1300"/>
                                  </p:stCondLst>
                                  <p:childTnLst>
                                    <p:animEffect transition="out" filter="fade">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42" presetClass="path" presetSubtype="0" accel="50000" decel="50000" fill="hold" grpId="1" nodeType="withEffect">
                                  <p:stCondLst>
                                    <p:cond delay="0"/>
                                  </p:stCondLst>
                                  <p:childTnLst>
                                    <p:animMotion origin="layout" path="M 2.08333E-6 -2.22222E-6 L 0.02656 0.13334 " pathEditMode="relative" rAng="0" ptsTypes="AA">
                                      <p:cBhvr>
                                        <p:cTn id="61" dur="2000" fill="hold"/>
                                        <p:tgtEl>
                                          <p:spTgt spid="23"/>
                                        </p:tgtEl>
                                        <p:attrNameLst>
                                          <p:attrName>ppt_x</p:attrName>
                                          <p:attrName>ppt_y</p:attrName>
                                        </p:attrNameLst>
                                      </p:cBhvr>
                                      <p:rCtr x="1328" y="6667"/>
                                    </p:animMotion>
                                  </p:childTnLst>
                                </p:cTn>
                              </p:par>
                              <p:par>
                                <p:cTn id="62" presetID="42" presetClass="path" presetSubtype="0" accel="50000" decel="50000" fill="hold" grpId="1" nodeType="withEffect">
                                  <p:stCondLst>
                                    <p:cond delay="0"/>
                                  </p:stCondLst>
                                  <p:childTnLst>
                                    <p:animMotion origin="layout" path="M 2.08333E-6 0 L 0.03919 -0.09884 " pathEditMode="relative" rAng="0" ptsTypes="AA">
                                      <p:cBhvr>
                                        <p:cTn id="63" dur="2000" fill="hold"/>
                                        <p:tgtEl>
                                          <p:spTgt spid="22"/>
                                        </p:tgtEl>
                                        <p:attrNameLst>
                                          <p:attrName>ppt_x</p:attrName>
                                          <p:attrName>ppt_y</p:attrName>
                                        </p:attrNameLst>
                                      </p:cBhvr>
                                      <p:rCtr x="1953" y="-4954"/>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42" presetClass="path" presetSubtype="0" accel="50000" decel="50000" fill="hold" grpId="1" nodeType="withEffect">
                                  <p:stCondLst>
                                    <p:cond delay="0"/>
                                  </p:stCondLst>
                                  <p:childTnLst>
                                    <p:animMotion origin="layout" path="M 3.54167E-6 1.85185E-6 L -0.18698 0.22731 " pathEditMode="relative" rAng="0" ptsTypes="AA">
                                      <p:cBhvr>
                                        <p:cTn id="73" dur="2000" fill="hold"/>
                                        <p:tgtEl>
                                          <p:spTgt spid="26"/>
                                        </p:tgtEl>
                                        <p:attrNameLst>
                                          <p:attrName>ppt_x</p:attrName>
                                          <p:attrName>ppt_y</p:attrName>
                                        </p:attrNameLst>
                                      </p:cBhvr>
                                      <p:rCtr x="-9349" y="11366"/>
                                    </p:animMotion>
                                  </p:childTnLst>
                                </p:cTn>
                              </p:par>
                              <p:par>
                                <p:cTn id="74" presetID="42" presetClass="path" presetSubtype="0" accel="50000" decel="50000" fill="hold" grpId="1" nodeType="withEffect">
                                  <p:stCondLst>
                                    <p:cond delay="0"/>
                                  </p:stCondLst>
                                  <p:childTnLst>
                                    <p:animMotion origin="layout" path="M 3.54167E-6 4.44444E-6 L -0.18698 -0.18959 " pathEditMode="relative" rAng="0" ptsTypes="AA">
                                      <p:cBhvr>
                                        <p:cTn id="75" dur="2000" fill="hold"/>
                                        <p:tgtEl>
                                          <p:spTgt spid="25"/>
                                        </p:tgtEl>
                                        <p:attrNameLst>
                                          <p:attrName>ppt_x</p:attrName>
                                          <p:attrName>ppt_y</p:attrName>
                                        </p:attrNameLst>
                                      </p:cBhvr>
                                      <p:rCtr x="-9349" y="-9491"/>
                                    </p:animMotion>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grpId="1" nodeType="clickEffect">
                                  <p:stCondLst>
                                    <p:cond delay="0"/>
                                  </p:stCondLst>
                                  <p:childTnLst>
                                    <p:animMotion origin="layout" path="M -1.04167E-6 -3.7037E-7 L 0.18464 0.12894 " pathEditMode="relative" rAng="0" ptsTypes="AA">
                                      <p:cBhvr>
                                        <p:cTn id="87" dur="2000" fill="hold"/>
                                        <p:tgtEl>
                                          <p:spTgt spid="28"/>
                                        </p:tgtEl>
                                        <p:attrNameLst>
                                          <p:attrName>ppt_x</p:attrName>
                                          <p:attrName>ppt_y</p:attrName>
                                        </p:attrNameLst>
                                      </p:cBhvr>
                                      <p:rCtr x="9232" y="6435"/>
                                    </p:animMotion>
                                  </p:childTnLst>
                                </p:cTn>
                              </p:par>
                              <p:par>
                                <p:cTn id="88" presetID="42" presetClass="path" presetSubtype="0" accel="50000" decel="50000" fill="hold" grpId="1" nodeType="withEffect">
                                  <p:stCondLst>
                                    <p:cond delay="0"/>
                                  </p:stCondLst>
                                  <p:childTnLst>
                                    <p:animMotion origin="layout" path="M -4.58333E-6 1.11022E-16 L 0.18242 -0.16435 " pathEditMode="relative" rAng="0" ptsTypes="AA">
                                      <p:cBhvr>
                                        <p:cTn id="89" dur="2000" fill="hold"/>
                                        <p:tgtEl>
                                          <p:spTgt spid="27"/>
                                        </p:tgtEl>
                                        <p:attrNameLst>
                                          <p:attrName>ppt_x</p:attrName>
                                          <p:attrName>ppt_y</p:attrName>
                                        </p:attrNameLst>
                                      </p:cBhvr>
                                      <p:rCtr x="9023" y="-6991"/>
                                    </p:animMotion>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8">
                                            <p:txEl>
                                              <p:pRg st="3" end="3"/>
                                            </p:txEl>
                                          </p:spTgt>
                                        </p:tgtEl>
                                        <p:attrNameLst>
                                          <p:attrName>style.visibility</p:attrName>
                                        </p:attrNameLst>
                                      </p:cBhvr>
                                      <p:to>
                                        <p:strVal val="visible"/>
                                      </p:to>
                                    </p:set>
                                    <p:animEffect transition="in" filter="fade">
                                      <p:cBhvr>
                                        <p:cTn id="94" dur="500"/>
                                        <p:tgtEl>
                                          <p:spTgt spid="18">
                                            <p:txEl>
                                              <p:pRg st="3" end="3"/>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22" grpId="0"/>
      <p:bldP spid="22" grpId="1"/>
      <p:bldP spid="23" grpId="0"/>
      <p:bldP spid="23" grpId="1"/>
      <p:bldP spid="24" grpId="0"/>
      <p:bldP spid="24" grpId="1"/>
      <p:bldP spid="24" grpId="2"/>
      <p:bldP spid="25" grpId="0"/>
      <p:bldP spid="25" grpId="1"/>
      <p:bldP spid="26" grpId="0"/>
      <p:bldP spid="26" grpId="1"/>
      <p:bldP spid="27" grpId="0"/>
      <p:bldP spid="27" grpId="1"/>
      <p:bldP spid="28" grpId="0"/>
      <p:bldP spid="28" grpId="1"/>
      <p:bldP spid="29" grpId="0"/>
      <p:bldP spid="29" grpId="1"/>
      <p:bldP spid="29" grpId="2"/>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3DC0-6BAA-4F26-8B6D-9F065CC981AA}"/>
              </a:ext>
            </a:extLst>
          </p:cNvPr>
          <p:cNvSpPr>
            <a:spLocks noGrp="1"/>
          </p:cNvSpPr>
          <p:nvPr>
            <p:ph type="title"/>
          </p:nvPr>
        </p:nvSpPr>
        <p:spPr/>
        <p:txBody>
          <a:bodyPr/>
          <a:lstStyle/>
          <a:p>
            <a:r>
              <a:rPr lang="en-US" dirty="0"/>
              <a:t>No-Cloning Theorem</a:t>
            </a:r>
          </a:p>
        </p:txBody>
      </p:sp>
      <p:sp>
        <p:nvSpPr>
          <p:cNvPr id="10" name="TextBox 9">
            <a:extLst>
              <a:ext uri="{FF2B5EF4-FFF2-40B4-BE49-F238E27FC236}">
                <a16:creationId xmlns:a16="http://schemas.microsoft.com/office/drawing/2014/main" id="{620B75C0-3F0D-4262-802D-A3B72C462463}"/>
              </a:ext>
            </a:extLst>
          </p:cNvPr>
          <p:cNvSpPr txBox="1"/>
          <p:nvPr/>
        </p:nvSpPr>
        <p:spPr>
          <a:xfrm>
            <a:off x="604434" y="1624613"/>
            <a:ext cx="8282866" cy="552979"/>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For any quantum algorithm A, there is a quantum state that A cannot clone.</a:t>
            </a:r>
          </a:p>
        </p:txBody>
      </p:sp>
      <p:pic>
        <p:nvPicPr>
          <p:cNvPr id="12" name="Graphic 11" descr="Devil face with solid fill">
            <a:extLst>
              <a:ext uri="{FF2B5EF4-FFF2-40B4-BE49-F238E27FC236}">
                <a16:creationId xmlns:a16="http://schemas.microsoft.com/office/drawing/2014/main" id="{3F6C10A2-D99C-4156-B12F-DE1BA07250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pic>
        <p:nvPicPr>
          <p:cNvPr id="14" name="Graphic 13" descr="Atom">
            <a:extLst>
              <a:ext uri="{FF2B5EF4-FFF2-40B4-BE49-F238E27FC236}">
                <a16:creationId xmlns:a16="http://schemas.microsoft.com/office/drawing/2014/main" id="{3EBBD3B1-8217-492E-8E6E-A48376FDDA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35800" y="2971800"/>
            <a:ext cx="914400" cy="914400"/>
          </a:xfrm>
          <a:prstGeom prst="rect">
            <a:avLst/>
          </a:prstGeom>
        </p:spPr>
      </p:pic>
      <p:pic>
        <p:nvPicPr>
          <p:cNvPr id="15" name="Graphic 14" descr="Atom">
            <a:extLst>
              <a:ext uri="{FF2B5EF4-FFF2-40B4-BE49-F238E27FC236}">
                <a16:creationId xmlns:a16="http://schemas.microsoft.com/office/drawing/2014/main" id="{B3DFB46C-F43B-47D6-9139-894B114901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2962670"/>
            <a:ext cx="914400" cy="914400"/>
          </a:xfrm>
          <a:prstGeom prst="rect">
            <a:avLst/>
          </a:prstGeom>
        </p:spPr>
      </p:pic>
      <p:pic>
        <p:nvPicPr>
          <p:cNvPr id="16" name="Graphic 15" descr="Atom">
            <a:extLst>
              <a:ext uri="{FF2B5EF4-FFF2-40B4-BE49-F238E27FC236}">
                <a16:creationId xmlns:a16="http://schemas.microsoft.com/office/drawing/2014/main" id="{9F7DBAC0-B4AA-454C-9F61-E7A1406A52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2967235"/>
            <a:ext cx="914400" cy="914400"/>
          </a:xfrm>
          <a:prstGeom prst="rect">
            <a:avLst/>
          </a:prstGeom>
        </p:spPr>
      </p:pic>
      <p:sp>
        <p:nvSpPr>
          <p:cNvPr id="17" name="TextBox 16">
            <a:extLst>
              <a:ext uri="{FF2B5EF4-FFF2-40B4-BE49-F238E27FC236}">
                <a16:creationId xmlns:a16="http://schemas.microsoft.com/office/drawing/2014/main" id="{F55DED6E-0EB7-4382-8283-ED1BC331714D}"/>
              </a:ext>
            </a:extLst>
          </p:cNvPr>
          <p:cNvSpPr txBox="1"/>
          <p:nvPr/>
        </p:nvSpPr>
        <p:spPr>
          <a:xfrm>
            <a:off x="604434" y="4956897"/>
            <a:ext cx="5789629" cy="552979"/>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Classically, we can always copy a bit-string.</a:t>
            </a:r>
          </a:p>
        </p:txBody>
      </p:sp>
    </p:spTree>
    <p:extLst>
      <p:ext uri="{BB962C8B-B14F-4D97-AF65-F5344CB8AC3E}">
        <p14:creationId xmlns:p14="http://schemas.microsoft.com/office/powerpoint/2010/main" val="1170099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0 L 0.23815 0 " pathEditMode="relative" rAng="0" ptsTypes="AA">
                                      <p:cBhvr>
                                        <p:cTn id="6" dur="2000" fill="hold"/>
                                        <p:tgtEl>
                                          <p:spTgt spid="14"/>
                                        </p:tgtEl>
                                        <p:attrNameLst>
                                          <p:attrName>ppt_x</p:attrName>
                                          <p:attrName>ppt_y</p:attrName>
                                        </p:attrNameLst>
                                      </p:cBhvr>
                                      <p:rCtr x="11901" y="0"/>
                                    </p:animMotion>
                                  </p:childTnLst>
                                </p:cTn>
                              </p:par>
                              <p:par>
                                <p:cTn id="7" presetID="10" presetClass="exit" presetSubtype="0" fill="hold" nodeType="withEffect">
                                  <p:stCondLst>
                                    <p:cond delay="1200"/>
                                  </p:stCondLst>
                                  <p:childTnLst>
                                    <p:animEffect transition="out" filter="fade">
                                      <p:cBhvr>
                                        <p:cTn id="8" dur="500"/>
                                        <p:tgtEl>
                                          <p:spTgt spid="14"/>
                                        </p:tgtEl>
                                      </p:cBhvr>
                                    </p:animEffect>
                                    <p:set>
                                      <p:cBhvr>
                                        <p:cTn id="9" dur="1" fill="hold">
                                          <p:stCondLst>
                                            <p:cond delay="499"/>
                                          </p:stCondLst>
                                        </p:cTn>
                                        <p:tgtEl>
                                          <p:spTgt spid="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42" presetClass="path" presetSubtype="0" accel="50000" decel="50000" fill="hold" nodeType="withEffect">
                                  <p:stCondLst>
                                    <p:cond delay="0"/>
                                  </p:stCondLst>
                                  <p:childTnLst>
                                    <p:animMotion origin="layout" path="M 0 -1.11111E-6 L 0.22891 -0.1 " pathEditMode="relative" rAng="0" ptsTypes="AA">
                                      <p:cBhvr>
                                        <p:cTn id="19" dur="2000" fill="hold"/>
                                        <p:tgtEl>
                                          <p:spTgt spid="15"/>
                                        </p:tgtEl>
                                        <p:attrNameLst>
                                          <p:attrName>ppt_x</p:attrName>
                                          <p:attrName>ppt_y</p:attrName>
                                        </p:attrNameLst>
                                      </p:cBhvr>
                                      <p:rCtr x="11445" y="-5000"/>
                                    </p:animMotion>
                                  </p:childTnLst>
                                </p:cTn>
                              </p:par>
                              <p:par>
                                <p:cTn id="20" presetID="42" presetClass="path" presetSubtype="0" accel="50000" decel="50000" fill="hold" nodeType="withEffect">
                                  <p:stCondLst>
                                    <p:cond delay="0"/>
                                  </p:stCondLst>
                                  <p:childTnLst>
                                    <p:animMotion origin="layout" path="M 0 4.44444E-6 L 0.22891 0.09166 " pathEditMode="relative" rAng="0" ptsTypes="AA">
                                      <p:cBhvr>
                                        <p:cTn id="21" dur="2000" fill="hold"/>
                                        <p:tgtEl>
                                          <p:spTgt spid="16"/>
                                        </p:tgtEl>
                                        <p:attrNameLst>
                                          <p:attrName>ppt_x</p:attrName>
                                          <p:attrName>ppt_y</p:attrName>
                                        </p:attrNameLst>
                                      </p:cBhvr>
                                      <p:rCtr x="11445" y="4583"/>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3FB97-7723-4BAF-BD89-156051CD1D54}"/>
              </a:ext>
            </a:extLst>
          </p:cNvPr>
          <p:cNvSpPr>
            <a:spLocks noGrp="1"/>
          </p:cNvSpPr>
          <p:nvPr>
            <p:ph type="title"/>
          </p:nvPr>
        </p:nvSpPr>
        <p:spPr/>
        <p:txBody>
          <a:bodyPr/>
          <a:lstStyle/>
          <a:p>
            <a:r>
              <a:rPr lang="en-US" dirty="0"/>
              <a:t>Equivalence [</a:t>
            </a:r>
            <a:r>
              <a:rPr lang="en-US" b="1" dirty="0"/>
              <a:t>G</a:t>
            </a:r>
            <a:r>
              <a:rPr lang="en-US" dirty="0"/>
              <a:t>Z20]</a:t>
            </a:r>
          </a:p>
        </p:txBody>
      </p:sp>
      <p:sp>
        <p:nvSpPr>
          <p:cNvPr id="3" name="TextBox 2">
            <a:extLst>
              <a:ext uri="{FF2B5EF4-FFF2-40B4-BE49-F238E27FC236}">
                <a16:creationId xmlns:a16="http://schemas.microsoft.com/office/drawing/2014/main" id="{13B357DD-8C3D-4149-B20F-8A2F5D210EF0}"/>
              </a:ext>
            </a:extLst>
          </p:cNvPr>
          <p:cNvSpPr txBox="1"/>
          <p:nvPr/>
        </p:nvSpPr>
        <p:spPr>
          <a:xfrm>
            <a:off x="604434" y="1432876"/>
            <a:ext cx="10642862" cy="1253764"/>
          </a:xfrm>
          <a:prstGeom prst="rect">
            <a:avLst/>
          </a:prstGeom>
        </p:spPr>
        <p:txBody>
          <a:bodyPr vert="horz" wrap="square" lIns="91440" tIns="45720" rIns="91440" bIns="45720" rtlCol="0">
            <a:noAutofit/>
          </a:bodyPr>
          <a:lstStyle/>
          <a:p>
            <a:pPr marL="285750" indent="-285750" algn="l">
              <a:lnSpc>
                <a:spcPts val="1800"/>
              </a:lnSpc>
              <a:spcAft>
                <a:spcPts val="6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Theorem [GZ20]: Unclonable Encryption exists if and only if selectively secure single decryptor secret key encryption exists.</a:t>
            </a:r>
          </a:p>
          <a:p>
            <a:pPr marL="285750" indent="-285750" algn="l">
              <a:lnSpc>
                <a:spcPts val="1800"/>
              </a:lnSpc>
              <a:spcAft>
                <a:spcPts val="6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Corollary: Selectively secure single decryptor encryption exists in the ROM if the adversaries are not entangled.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E59507B-7D59-41DE-853D-586BE7A1363A}"/>
                  </a:ext>
                </a:extLst>
              </p:cNvPr>
              <p:cNvSpPr txBox="1"/>
              <p:nvPr/>
            </p:nvSpPr>
            <p:spPr>
              <a:xfrm>
                <a:off x="5250805" y="4044145"/>
                <a:ext cx="1189748"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4" name="TextBox 3">
                <a:extLst>
                  <a:ext uri="{FF2B5EF4-FFF2-40B4-BE49-F238E27FC236}">
                    <a16:creationId xmlns:a16="http://schemas.microsoft.com/office/drawing/2014/main" id="{BE59507B-7D59-41DE-853D-586BE7A1363A}"/>
                  </a:ext>
                </a:extLst>
              </p:cNvPr>
              <p:cNvSpPr txBox="1">
                <a:spLocks noRot="1" noChangeAspect="1" noMove="1" noResize="1" noEditPoints="1" noAdjustHandles="1" noChangeArrowheads="1" noChangeShapeType="1" noTextEdit="1"/>
              </p:cNvSpPr>
              <p:nvPr/>
            </p:nvSpPr>
            <p:spPr>
              <a:xfrm>
                <a:off x="5250805" y="4044145"/>
                <a:ext cx="1189748" cy="92333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5F7DF3B-924A-4419-92A3-6B2FD0A59E7D}"/>
                  </a:ext>
                </a:extLst>
              </p:cNvPr>
              <p:cNvSpPr txBox="1"/>
              <p:nvPr/>
            </p:nvSpPr>
            <p:spPr>
              <a:xfrm>
                <a:off x="1491864" y="2712728"/>
                <a:ext cx="2484591" cy="923330"/>
              </a:xfrm>
              <a:prstGeom prst="rect">
                <a:avLst/>
              </a:prstGeom>
              <a:noFill/>
            </p:spPr>
            <p:txBody>
              <a:bodyPr wrap="none" rtlCol="0">
                <a:spAutoFit/>
              </a:bodyPr>
              <a:lstStyle/>
              <a:p>
                <a:r>
                  <a:rPr lang="en-US" u="sng" dirty="0">
                    <a:solidFill>
                      <a:schemeClr val="tx1"/>
                    </a:solidFill>
                  </a:rPr>
                  <a:t>Unclonable Encryption</a:t>
                </a:r>
              </a:p>
              <a:p>
                <a:pPr marL="285750" indent="-285750">
                  <a:buClr>
                    <a:schemeClr val="tx1"/>
                  </a:buClr>
                  <a:buFont typeface="Arial" panose="020B0604020202020204" pitchFamily="34" charset="0"/>
                  <a:buChar char="•"/>
                </a:pPr>
                <a14:m>
                  <m:oMath xmlns:m="http://schemas.openxmlformats.org/officeDocument/2006/math">
                    <m:r>
                      <a:rPr lang="en-US" b="0" i="1" smtClean="0">
                        <a:solidFill>
                          <a:schemeClr val="tx1"/>
                        </a:solidFill>
                        <a:latin typeface="Cambria Math" panose="02040503050406030204" pitchFamily="18" charset="0"/>
                      </a:rPr>
                      <m:t>𝑠𝑘</m:t>
                    </m:r>
                  </m:oMath>
                </a14:m>
                <a:endParaRPr lang="en-US" dirty="0">
                  <a:solidFill>
                    <a:schemeClr val="tx1"/>
                  </a:solidFill>
                </a:endParaRPr>
              </a:p>
              <a:p>
                <a:pPr marL="285750" indent="-285750">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rPr>
                      <m:t>𝑐𝑡</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𝑚</m:t>
                        </m:r>
                      </m:e>
                    </m:d>
                  </m:oMath>
                </a14:m>
                <a:r>
                  <a:rPr lang="en-US" dirty="0">
                    <a:solidFill>
                      <a:schemeClr val="tx1"/>
                    </a:solidFill>
                  </a:rPr>
                  <a:t> </a:t>
                </a:r>
              </a:p>
            </p:txBody>
          </p:sp>
        </mc:Choice>
        <mc:Fallback xmlns="">
          <p:sp>
            <p:nvSpPr>
              <p:cNvPr id="5" name="TextBox 4">
                <a:extLst>
                  <a:ext uri="{FF2B5EF4-FFF2-40B4-BE49-F238E27FC236}">
                    <a16:creationId xmlns:a16="http://schemas.microsoft.com/office/drawing/2014/main" id="{05F7DF3B-924A-4419-92A3-6B2FD0A59E7D}"/>
                  </a:ext>
                </a:extLst>
              </p:cNvPr>
              <p:cNvSpPr txBox="1">
                <a:spLocks noRot="1" noChangeAspect="1" noMove="1" noResize="1" noEditPoints="1" noAdjustHandles="1" noChangeArrowheads="1" noChangeShapeType="1" noTextEdit="1"/>
              </p:cNvSpPr>
              <p:nvPr/>
            </p:nvSpPr>
            <p:spPr>
              <a:xfrm>
                <a:off x="1491864" y="2712728"/>
                <a:ext cx="2484591" cy="923330"/>
              </a:xfrm>
              <a:prstGeom prst="rect">
                <a:avLst/>
              </a:prstGeom>
              <a:blipFill>
                <a:blip r:embed="rId4"/>
                <a:stretch>
                  <a:fillRect l="-2211" t="-2649" r="-1474" b="-8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1181DA3-BBE5-4A59-913D-F0DE7E68EAE9}"/>
                  </a:ext>
                </a:extLst>
              </p:cNvPr>
              <p:cNvSpPr txBox="1"/>
              <p:nvPr/>
            </p:nvSpPr>
            <p:spPr>
              <a:xfrm>
                <a:off x="7718999" y="2712727"/>
                <a:ext cx="1888081" cy="1200329"/>
              </a:xfrm>
              <a:prstGeom prst="rect">
                <a:avLst/>
              </a:prstGeom>
              <a:noFill/>
            </p:spPr>
            <p:txBody>
              <a:bodyPr wrap="none" rtlCol="0">
                <a:spAutoFit/>
              </a:bodyPr>
              <a:lstStyle/>
              <a:p>
                <a:r>
                  <a:rPr lang="en-US" u="sng" dirty="0">
                    <a:solidFill>
                      <a:schemeClr val="tx1"/>
                    </a:solidFill>
                  </a:rPr>
                  <a:t>Single Decryptor</a:t>
                </a:r>
              </a:p>
              <a:p>
                <a:pPr marL="285750" indent="-285750">
                  <a:buClr>
                    <a:schemeClr val="tx1"/>
                  </a:buClr>
                  <a:buFont typeface="Arial" panose="020B0604020202020204" pitchFamily="34" charset="0"/>
                  <a:buChar char="•"/>
                </a:pPr>
                <a14:m>
                  <m:oMath xmlns:m="http://schemas.openxmlformats.org/officeDocument/2006/math">
                    <m:r>
                      <a:rPr lang="en-US" b="0" i="1" smtClean="0">
                        <a:solidFill>
                          <a:schemeClr val="tx1"/>
                        </a:solidFill>
                        <a:latin typeface="Cambria Math" panose="02040503050406030204" pitchFamily="18" charset="0"/>
                      </a:rPr>
                      <m:t>𝑒𝑘</m:t>
                    </m:r>
                  </m:oMath>
                </a14:m>
                <a:endParaRPr lang="en-US" b="0" i="1" dirty="0">
                  <a:solidFill>
                    <a:schemeClr val="tx1"/>
                  </a:solidFill>
                  <a:latin typeface="Cambria Math" panose="02040503050406030204" pitchFamily="18" charset="0"/>
                </a:endParaRPr>
              </a:p>
              <a:p>
                <a:pPr marL="285750" indent="-285750">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rPr>
                      <m:t>𝑑𝑘</m:t>
                    </m:r>
                  </m:oMath>
                </a14:m>
                <a:endParaRPr lang="en-US" dirty="0">
                  <a:solidFill>
                    <a:schemeClr val="accent2"/>
                  </a:solidFill>
                </a:endParaRPr>
              </a:p>
              <a:p>
                <a:pPr marL="285750" indent="-285750">
                  <a:buClr>
                    <a:schemeClr val="tx1"/>
                  </a:buClr>
                  <a:buFont typeface="Arial" panose="020B0604020202020204" pitchFamily="34" charset="0"/>
                  <a:buChar char="•"/>
                </a:pPr>
                <a14:m>
                  <m:oMath xmlns:m="http://schemas.openxmlformats.org/officeDocument/2006/math">
                    <m:r>
                      <a:rPr lang="en-US" b="0" i="1" smtClean="0">
                        <a:solidFill>
                          <a:schemeClr val="tx1"/>
                        </a:solidFill>
                        <a:latin typeface="Cambria Math" panose="02040503050406030204" pitchFamily="18" charset="0"/>
                      </a:rPr>
                      <m:t>𝑐𝑡</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𝑚</m:t>
                        </m:r>
                      </m:e>
                    </m:d>
                  </m:oMath>
                </a14:m>
                <a:endParaRPr lang="en-US" dirty="0">
                  <a:solidFill>
                    <a:schemeClr val="tx1"/>
                  </a:solidFill>
                </a:endParaRPr>
              </a:p>
            </p:txBody>
          </p:sp>
        </mc:Choice>
        <mc:Fallback xmlns="">
          <p:sp>
            <p:nvSpPr>
              <p:cNvPr id="6" name="TextBox 5">
                <a:extLst>
                  <a:ext uri="{FF2B5EF4-FFF2-40B4-BE49-F238E27FC236}">
                    <a16:creationId xmlns:a16="http://schemas.microsoft.com/office/drawing/2014/main" id="{11181DA3-BBE5-4A59-913D-F0DE7E68EAE9}"/>
                  </a:ext>
                </a:extLst>
              </p:cNvPr>
              <p:cNvSpPr txBox="1">
                <a:spLocks noRot="1" noChangeAspect="1" noMove="1" noResize="1" noEditPoints="1" noAdjustHandles="1" noChangeArrowheads="1" noChangeShapeType="1" noTextEdit="1"/>
              </p:cNvSpPr>
              <p:nvPr/>
            </p:nvSpPr>
            <p:spPr>
              <a:xfrm>
                <a:off x="7718999" y="2712727"/>
                <a:ext cx="1888081" cy="1200329"/>
              </a:xfrm>
              <a:prstGeom prst="rect">
                <a:avLst/>
              </a:prstGeom>
              <a:blipFill>
                <a:blip r:embed="rId5"/>
                <a:stretch>
                  <a:fillRect l="-2581" t="-2030" r="-2258" b="-6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978E1A7-6CD9-4149-A674-AB6A7C732464}"/>
                  </a:ext>
                </a:extLst>
              </p:cNvPr>
              <p:cNvSpPr txBox="1"/>
              <p:nvPr/>
            </p:nvSpPr>
            <p:spPr>
              <a:xfrm>
                <a:off x="7718998" y="4041199"/>
                <a:ext cx="3028778" cy="923330"/>
              </a:xfrm>
              <a:prstGeom prst="rect">
                <a:avLst/>
              </a:prstGeom>
              <a:noFill/>
            </p:spPr>
            <p:txBody>
              <a:bodyPr wrap="none" rtlCol="0">
                <a:spAutoFit/>
              </a:bodyPr>
              <a:lstStyle/>
              <a:p>
                <a:pPr marL="285750" indent="-285750">
                  <a:buClr>
                    <a:schemeClr val="tx1"/>
                  </a:buClr>
                  <a:buFont typeface="Arial" panose="020B0604020202020204" pitchFamily="34" charset="0"/>
                  <a:buChar char="•"/>
                </a:pPr>
                <a14:m>
                  <m:oMath xmlns:m="http://schemas.openxmlformats.org/officeDocument/2006/math">
                    <m:r>
                      <a:rPr lang="en-US" b="0" i="1" smtClean="0">
                        <a:solidFill>
                          <a:schemeClr val="tx1"/>
                        </a:solidFill>
                        <a:latin typeface="Cambria Math" panose="02040503050406030204" pitchFamily="18" charset="0"/>
                      </a:rPr>
                      <m:t>𝑒𝑘</m:t>
                    </m:r>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𝑠𝑘</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oMath>
                </a14:m>
                <a:r>
                  <a:rPr lang="en-US" b="0" i="1" dirty="0">
                    <a:solidFill>
                      <a:schemeClr val="tx1"/>
                    </a:solidFill>
                    <a:latin typeface="Cambria Math" panose="02040503050406030204" pitchFamily="18" charset="0"/>
                  </a:rPr>
                  <a:t> </a:t>
                </a:r>
                <a:r>
                  <a:rPr lang="en-US" dirty="0">
                    <a:solidFill>
                      <a:schemeClr val="tx1"/>
                    </a:solidFill>
                  </a:rPr>
                  <a:t>for random </a:t>
                </a:r>
                <a14:m>
                  <m:oMath xmlns:m="http://schemas.openxmlformats.org/officeDocument/2006/math">
                    <m:r>
                      <a:rPr lang="en-US" b="0" i="1" smtClean="0">
                        <a:solidFill>
                          <a:schemeClr val="tx1"/>
                        </a:solidFill>
                        <a:latin typeface="Cambria Math" panose="02040503050406030204" pitchFamily="18" charset="0"/>
                      </a:rPr>
                      <m:t>𝑟</m:t>
                    </m:r>
                  </m:oMath>
                </a14:m>
                <a:endParaRPr lang="en-US" b="0" i="1" dirty="0">
                  <a:solidFill>
                    <a:schemeClr val="tx1"/>
                  </a:solidFill>
                  <a:latin typeface="Cambria Math" panose="02040503050406030204" pitchFamily="18" charset="0"/>
                </a:endParaRPr>
              </a:p>
              <a:p>
                <a:pPr marL="285750" indent="-285750">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rPr>
                      <m:t>𝑑𝑘</m:t>
                    </m:r>
                    <m:r>
                      <a:rPr lang="en-US" b="0" i="1" smtClean="0">
                        <a:solidFill>
                          <a:schemeClr val="tx1"/>
                        </a:solidFill>
                        <a:latin typeface="Cambria Math" panose="02040503050406030204" pitchFamily="18" charset="0"/>
                      </a:rPr>
                      <m:t>=</m:t>
                    </m:r>
                    <m:r>
                      <a:rPr lang="en-US" b="0" i="1" smtClean="0">
                        <a:solidFill>
                          <a:schemeClr val="accent2"/>
                        </a:solidFill>
                        <a:latin typeface="Cambria Math" panose="02040503050406030204" pitchFamily="18" charset="0"/>
                      </a:rPr>
                      <m:t>𝑐𝑡</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𝑟</m:t>
                        </m:r>
                      </m:e>
                    </m:d>
                  </m:oMath>
                </a14:m>
                <a:endParaRPr lang="en-US" dirty="0">
                  <a:solidFill>
                    <a:schemeClr val="tx1"/>
                  </a:solidFill>
                </a:endParaRPr>
              </a:p>
              <a:p>
                <a:pPr marL="285750" indent="-285750">
                  <a:buClr>
                    <a:schemeClr val="tx1"/>
                  </a:buClr>
                  <a:buFont typeface="Arial" panose="020B0604020202020204" pitchFamily="34" charset="0"/>
                  <a:buChar char="•"/>
                </a:pPr>
                <a14:m>
                  <m:oMath xmlns:m="http://schemas.openxmlformats.org/officeDocument/2006/math">
                    <m:r>
                      <a:rPr lang="en-US" b="0" i="1" smtClean="0">
                        <a:solidFill>
                          <a:schemeClr val="tx1"/>
                        </a:solidFill>
                        <a:latin typeface="Cambria Math" panose="02040503050406030204" pitchFamily="18" charset="0"/>
                      </a:rPr>
                      <m:t>𝑐𝑡</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𝑚</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𝑠𝑘</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oMath>
                </a14:m>
                <a:endParaRPr lang="en-US" dirty="0">
                  <a:solidFill>
                    <a:schemeClr val="tx1"/>
                  </a:solidFill>
                </a:endParaRPr>
              </a:p>
            </p:txBody>
          </p:sp>
        </mc:Choice>
        <mc:Fallback xmlns="">
          <p:sp>
            <p:nvSpPr>
              <p:cNvPr id="7" name="TextBox 6">
                <a:extLst>
                  <a:ext uri="{FF2B5EF4-FFF2-40B4-BE49-F238E27FC236}">
                    <a16:creationId xmlns:a16="http://schemas.microsoft.com/office/drawing/2014/main" id="{0978E1A7-6CD9-4149-A674-AB6A7C732464}"/>
                  </a:ext>
                </a:extLst>
              </p:cNvPr>
              <p:cNvSpPr txBox="1">
                <a:spLocks noRot="1" noChangeAspect="1" noMove="1" noResize="1" noEditPoints="1" noAdjustHandles="1" noChangeArrowheads="1" noChangeShapeType="1" noTextEdit="1"/>
              </p:cNvSpPr>
              <p:nvPr/>
            </p:nvSpPr>
            <p:spPr>
              <a:xfrm>
                <a:off x="7718998" y="4041199"/>
                <a:ext cx="3028778" cy="923330"/>
              </a:xfrm>
              <a:prstGeom prst="rect">
                <a:avLst/>
              </a:prstGeom>
              <a:blipFill>
                <a:blip r:embed="rId6"/>
                <a:stretch>
                  <a:fillRect l="-1207" t="-3974" b="-8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10C43FC-6303-4494-92BE-704E350F7336}"/>
                  </a:ext>
                </a:extLst>
              </p:cNvPr>
              <p:cNvSpPr txBox="1"/>
              <p:nvPr/>
            </p:nvSpPr>
            <p:spPr>
              <a:xfrm>
                <a:off x="1491864" y="5232645"/>
                <a:ext cx="3138936" cy="923330"/>
              </a:xfrm>
              <a:prstGeom prst="rect">
                <a:avLst/>
              </a:prstGeom>
              <a:noFill/>
            </p:spPr>
            <p:txBody>
              <a:bodyPr wrap="none" rtlCol="0">
                <a:spAutoFit/>
              </a:bodyPr>
              <a:lstStyle/>
              <a:p>
                <a:pPr marL="285750" indent="-285750">
                  <a:buClr>
                    <a:schemeClr val="tx1"/>
                  </a:buClr>
                  <a:buFont typeface="Arial" panose="020B0604020202020204" pitchFamily="34" charset="0"/>
                  <a:buChar char="•"/>
                </a:pPr>
                <a14:m>
                  <m:oMath xmlns:m="http://schemas.openxmlformats.org/officeDocument/2006/math">
                    <m:r>
                      <a:rPr lang="en-US" b="0" i="1" smtClean="0">
                        <a:solidFill>
                          <a:schemeClr val="tx1"/>
                        </a:solidFill>
                        <a:latin typeface="Cambria Math" panose="02040503050406030204" pitchFamily="18" charset="0"/>
                      </a:rPr>
                      <m:t>𝑠𝑘</m:t>
                    </m:r>
                  </m:oMath>
                </a14:m>
                <a:r>
                  <a:rPr lang="en-US" dirty="0">
                    <a:solidFill>
                      <a:schemeClr val="tx1"/>
                    </a:solidFill>
                  </a:rPr>
                  <a:t> is random</a:t>
                </a:r>
              </a:p>
              <a:p>
                <a:pPr marL="285750" indent="-285750">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rPr>
                      <m:t>𝑐𝑡</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𝑚</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accent2"/>
                            </a:solidFill>
                            <a:latin typeface="Cambria Math" panose="02040503050406030204" pitchFamily="18" charset="0"/>
                          </a:rPr>
                          <m:t>𝑑𝑘</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𝑐𝑡</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𝑚</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𝑠𝑘</m:t>
                        </m:r>
                      </m:e>
                    </m:d>
                  </m:oMath>
                </a14:m>
                <a:r>
                  <a:rPr lang="en-US" dirty="0">
                    <a:solidFill>
                      <a:schemeClr val="tx1"/>
                    </a:solidFill>
                  </a:rPr>
                  <a:t> </a:t>
                </a:r>
              </a:p>
              <a:p>
                <a:pPr lvl="1">
                  <a:buClr>
                    <a:schemeClr val="tx1"/>
                  </a:buClr>
                </a:pPr>
                <a:r>
                  <a:rPr lang="en-US" dirty="0">
                    <a:solidFill>
                      <a:schemeClr val="tx1"/>
                    </a:solidFill>
                  </a:rPr>
                  <a:t>for a new </a:t>
                </a:r>
                <a14:m>
                  <m:oMath xmlns:m="http://schemas.openxmlformats.org/officeDocument/2006/math">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𝑒𝑘</m:t>
                        </m:r>
                        <m:r>
                          <a:rPr lang="en-US" b="0" i="1" smtClean="0">
                            <a:solidFill>
                              <a:schemeClr val="tx1"/>
                            </a:solidFill>
                            <a:latin typeface="Cambria Math" panose="02040503050406030204" pitchFamily="18" charset="0"/>
                          </a:rPr>
                          <m:t>,</m:t>
                        </m:r>
                        <m:r>
                          <a:rPr lang="en-US" b="0" i="1" smtClean="0">
                            <a:solidFill>
                              <a:schemeClr val="accent2"/>
                            </a:solidFill>
                            <a:latin typeface="Cambria Math" panose="02040503050406030204" pitchFamily="18" charset="0"/>
                          </a:rPr>
                          <m:t>𝑑𝑘</m:t>
                        </m:r>
                      </m:e>
                    </m:d>
                  </m:oMath>
                </a14:m>
                <a:endParaRPr lang="en-US" dirty="0">
                  <a:solidFill>
                    <a:schemeClr val="tx1"/>
                  </a:solidFill>
                </a:endParaRPr>
              </a:p>
            </p:txBody>
          </p:sp>
        </mc:Choice>
        <mc:Fallback xmlns="">
          <p:sp>
            <p:nvSpPr>
              <p:cNvPr id="8" name="TextBox 7">
                <a:extLst>
                  <a:ext uri="{FF2B5EF4-FFF2-40B4-BE49-F238E27FC236}">
                    <a16:creationId xmlns:a16="http://schemas.microsoft.com/office/drawing/2014/main" id="{B10C43FC-6303-4494-92BE-704E350F7336}"/>
                  </a:ext>
                </a:extLst>
              </p:cNvPr>
              <p:cNvSpPr txBox="1">
                <a:spLocks noRot="1" noChangeAspect="1" noMove="1" noResize="1" noEditPoints="1" noAdjustHandles="1" noChangeArrowheads="1" noChangeShapeType="1" noTextEdit="1"/>
              </p:cNvSpPr>
              <p:nvPr/>
            </p:nvSpPr>
            <p:spPr>
              <a:xfrm>
                <a:off x="1491864" y="5232645"/>
                <a:ext cx="3138936" cy="923330"/>
              </a:xfrm>
              <a:prstGeom prst="rect">
                <a:avLst/>
              </a:prstGeom>
              <a:blipFill>
                <a:blip r:embed="rId7"/>
                <a:stretch>
                  <a:fillRect l="-1359" t="-2632" b="-9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20CB631-8679-4026-AD01-CFC6A984841E}"/>
                  </a:ext>
                </a:extLst>
              </p:cNvPr>
              <p:cNvSpPr txBox="1"/>
              <p:nvPr/>
            </p:nvSpPr>
            <p:spPr>
              <a:xfrm>
                <a:off x="5250805" y="5232645"/>
                <a:ext cx="1189748"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9" name="TextBox 8">
                <a:extLst>
                  <a:ext uri="{FF2B5EF4-FFF2-40B4-BE49-F238E27FC236}">
                    <a16:creationId xmlns:a16="http://schemas.microsoft.com/office/drawing/2014/main" id="{520CB631-8679-4026-AD01-CFC6A984841E}"/>
                  </a:ext>
                </a:extLst>
              </p:cNvPr>
              <p:cNvSpPr txBox="1">
                <a:spLocks noRot="1" noChangeAspect="1" noMove="1" noResize="1" noEditPoints="1" noAdjustHandles="1" noChangeArrowheads="1" noChangeShapeType="1" noTextEdit="1"/>
              </p:cNvSpPr>
              <p:nvPr/>
            </p:nvSpPr>
            <p:spPr>
              <a:xfrm>
                <a:off x="5250805" y="5232645"/>
                <a:ext cx="1189748" cy="923330"/>
              </a:xfrm>
              <a:prstGeom prst="rect">
                <a:avLst/>
              </a:prstGeom>
              <a:blipFill>
                <a:blip r:embed="rId8"/>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B38867AB-7598-4588-88C5-6DE7D91FE45B}"/>
              </a:ext>
            </a:extLst>
          </p:cNvPr>
          <p:cNvCxnSpPr/>
          <p:nvPr/>
        </p:nvCxnSpPr>
        <p:spPr>
          <a:xfrm>
            <a:off x="1293390" y="3962675"/>
            <a:ext cx="9343479"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4418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0FC6-7CD4-413D-B500-6356B259959C}"/>
              </a:ext>
            </a:extLst>
          </p:cNvPr>
          <p:cNvSpPr>
            <a:spLocks noGrp="1"/>
          </p:cNvSpPr>
          <p:nvPr>
            <p:ph type="title"/>
          </p:nvPr>
        </p:nvSpPr>
        <p:spPr/>
        <p:txBody>
          <a:bodyPr/>
          <a:lstStyle/>
          <a:p>
            <a:r>
              <a:rPr lang="en-US" dirty="0"/>
              <a:t>Public Key with Dishonest Key Generation</a:t>
            </a:r>
          </a:p>
        </p:txBody>
      </p:sp>
      <p:cxnSp>
        <p:nvCxnSpPr>
          <p:cNvPr id="6" name="Straight Arrow Connector 5">
            <a:extLst>
              <a:ext uri="{FF2B5EF4-FFF2-40B4-BE49-F238E27FC236}">
                <a16:creationId xmlns:a16="http://schemas.microsoft.com/office/drawing/2014/main" id="{3A1EB094-4401-4F53-AB63-F9EE7021E161}"/>
              </a:ext>
            </a:extLst>
          </p:cNvPr>
          <p:cNvCxnSpPr>
            <a:cxnSpLocks/>
          </p:cNvCxnSpPr>
          <p:nvPr/>
        </p:nvCxnSpPr>
        <p:spPr>
          <a:xfrm flipV="1">
            <a:off x="3578840" y="2626639"/>
            <a:ext cx="1447585" cy="6531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54DAFAAB-FCAF-4FA2-8004-EC1499D3D84C}"/>
              </a:ext>
            </a:extLst>
          </p:cNvPr>
          <p:cNvCxnSpPr>
            <a:cxnSpLocks/>
          </p:cNvCxnSpPr>
          <p:nvPr/>
        </p:nvCxnSpPr>
        <p:spPr>
          <a:xfrm>
            <a:off x="3578840" y="4536081"/>
            <a:ext cx="1334881" cy="9286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CBBFDF6-AB5A-4C49-8A13-5803867EFD39}"/>
                  </a:ext>
                </a:extLst>
              </p:cNvPr>
              <p:cNvSpPr txBox="1"/>
              <p:nvPr/>
            </p:nvSpPr>
            <p:spPr>
              <a:xfrm rot="20048269">
                <a:off x="3882502" y="2600634"/>
                <a:ext cx="5885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0</m:t>
                          </m:r>
                        </m:sub>
                      </m:sSub>
                    </m:oMath>
                  </m:oMathPara>
                </a14:m>
                <a:endParaRPr lang="en-US" i="1" dirty="0">
                  <a:solidFill>
                    <a:schemeClr val="accent2"/>
                  </a:solidFill>
                </a:endParaRPr>
              </a:p>
            </p:txBody>
          </p:sp>
        </mc:Choice>
        <mc:Fallback xmlns="">
          <p:sp>
            <p:nvSpPr>
              <p:cNvPr id="8" name="TextBox 7">
                <a:extLst>
                  <a:ext uri="{FF2B5EF4-FFF2-40B4-BE49-F238E27FC236}">
                    <a16:creationId xmlns:a16="http://schemas.microsoft.com/office/drawing/2014/main" id="{3CBBFDF6-AB5A-4C49-8A13-5803867EFD39}"/>
                  </a:ext>
                </a:extLst>
              </p:cNvPr>
              <p:cNvSpPr txBox="1">
                <a:spLocks noRot="1" noChangeAspect="1" noMove="1" noResize="1" noEditPoints="1" noAdjustHandles="1" noChangeArrowheads="1" noChangeShapeType="1" noTextEdit="1"/>
              </p:cNvSpPr>
              <p:nvPr/>
            </p:nvSpPr>
            <p:spPr>
              <a:xfrm rot="20048269">
                <a:off x="3882502" y="2600634"/>
                <a:ext cx="588559"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3E8AEDE-1855-4AFA-B111-435287C120A8}"/>
                  </a:ext>
                </a:extLst>
              </p:cNvPr>
              <p:cNvSpPr txBox="1"/>
              <p:nvPr/>
            </p:nvSpPr>
            <p:spPr>
              <a:xfrm rot="1873506">
                <a:off x="4021669" y="4581821"/>
                <a:ext cx="5885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1</m:t>
                          </m:r>
                        </m:sub>
                      </m:sSub>
                    </m:oMath>
                  </m:oMathPara>
                </a14:m>
                <a:endParaRPr lang="en-US" i="1" dirty="0">
                  <a:solidFill>
                    <a:schemeClr val="accent2"/>
                  </a:solidFill>
                </a:endParaRPr>
              </a:p>
            </p:txBody>
          </p:sp>
        </mc:Choice>
        <mc:Fallback xmlns="">
          <p:sp>
            <p:nvSpPr>
              <p:cNvPr id="9" name="TextBox 8">
                <a:extLst>
                  <a:ext uri="{FF2B5EF4-FFF2-40B4-BE49-F238E27FC236}">
                    <a16:creationId xmlns:a16="http://schemas.microsoft.com/office/drawing/2014/main" id="{63E8AEDE-1855-4AFA-B111-435287C120A8}"/>
                  </a:ext>
                </a:extLst>
              </p:cNvPr>
              <p:cNvSpPr txBox="1">
                <a:spLocks noRot="1" noChangeAspect="1" noMove="1" noResize="1" noEditPoints="1" noAdjustHandles="1" noChangeArrowheads="1" noChangeShapeType="1" noTextEdit="1"/>
              </p:cNvSpPr>
              <p:nvPr/>
            </p:nvSpPr>
            <p:spPr>
              <a:xfrm rot="1873506">
                <a:off x="4021669" y="4581821"/>
                <a:ext cx="588559" cy="369332"/>
              </a:xfrm>
              <a:prstGeom prst="rect">
                <a:avLst/>
              </a:prstGeom>
              <a:blipFill>
                <a:blip r:embed="rId4"/>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0F4A688E-6B15-47A0-8523-C4FA6260FCF8}"/>
              </a:ext>
            </a:extLst>
          </p:cNvPr>
          <p:cNvCxnSpPr>
            <a:cxnSpLocks/>
          </p:cNvCxnSpPr>
          <p:nvPr/>
        </p:nvCxnSpPr>
        <p:spPr>
          <a:xfrm flipH="1" flipV="1">
            <a:off x="6032463" y="2490761"/>
            <a:ext cx="2909127" cy="9315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C374310D-1CD9-48EE-AFA5-EE44418401FF}"/>
              </a:ext>
            </a:extLst>
          </p:cNvPr>
          <p:cNvCxnSpPr>
            <a:cxnSpLocks/>
          </p:cNvCxnSpPr>
          <p:nvPr/>
        </p:nvCxnSpPr>
        <p:spPr>
          <a:xfrm flipH="1">
            <a:off x="6096531" y="4355301"/>
            <a:ext cx="2818240" cy="10669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4384BA2-7A09-41FD-A228-28CB80F50169}"/>
                  </a:ext>
                </a:extLst>
              </p:cNvPr>
              <p:cNvSpPr txBox="1"/>
              <p:nvPr/>
            </p:nvSpPr>
            <p:spPr>
              <a:xfrm rot="1061255">
                <a:off x="6690300" y="2590109"/>
                <a:ext cx="18998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d>
                        <m:dPr>
                          <m:ctrlPr>
                            <a:rPr lang="en-US" b="0" i="1" smtClean="0">
                              <a:latin typeface="Cambria Math" panose="02040503050406030204" pitchFamily="18" charset="0"/>
                            </a:rPr>
                          </m:ctrlPr>
                        </m:dPr>
                        <m:e>
                          <m:r>
                            <a:rPr lang="en-US" b="0" i="1" smtClean="0">
                              <a:latin typeface="Cambria Math" panose="02040503050406030204" pitchFamily="18" charset="0"/>
                            </a:rPr>
                            <m:t>𝑐𝑟𝑠</m:t>
                          </m:r>
                          <m:r>
                            <a:rPr lang="en-US" b="0" i="1" smtClean="0">
                              <a:latin typeface="Cambria Math" panose="02040503050406030204" pitchFamily="18" charset="0"/>
                            </a:rPr>
                            <m:t>,</m:t>
                          </m:r>
                          <m:r>
                            <a:rPr lang="en-US" b="0" i="1" smtClean="0">
                              <a:latin typeface="Cambria Math" panose="02040503050406030204" pitchFamily="18" charset="0"/>
                            </a:rPr>
                            <m:t>𝑝𝑘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𝑏</m:t>
                              </m:r>
                            </m:sub>
                          </m:sSub>
                        </m:e>
                      </m:d>
                    </m:oMath>
                  </m:oMathPara>
                </a14:m>
                <a:endParaRPr lang="en-US" dirty="0"/>
              </a:p>
            </p:txBody>
          </p:sp>
        </mc:Choice>
        <mc:Fallback xmlns="">
          <p:sp>
            <p:nvSpPr>
              <p:cNvPr id="13" name="TextBox 12">
                <a:extLst>
                  <a:ext uri="{FF2B5EF4-FFF2-40B4-BE49-F238E27FC236}">
                    <a16:creationId xmlns:a16="http://schemas.microsoft.com/office/drawing/2014/main" id="{14384BA2-7A09-41FD-A228-28CB80F50169}"/>
                  </a:ext>
                </a:extLst>
              </p:cNvPr>
              <p:cNvSpPr txBox="1">
                <a:spLocks noRot="1" noChangeAspect="1" noMove="1" noResize="1" noEditPoints="1" noAdjustHandles="1" noChangeArrowheads="1" noChangeShapeType="1" noTextEdit="1"/>
              </p:cNvSpPr>
              <p:nvPr/>
            </p:nvSpPr>
            <p:spPr>
              <a:xfrm rot="1061255">
                <a:off x="6690300" y="2590109"/>
                <a:ext cx="1899879"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717E884-CC2B-451A-9469-5A1EAB3B216F}"/>
                  </a:ext>
                </a:extLst>
              </p:cNvPr>
              <p:cNvSpPr txBox="1"/>
              <p:nvPr/>
            </p:nvSpPr>
            <p:spPr>
              <a:xfrm rot="20376972">
                <a:off x="6531632" y="4498487"/>
                <a:ext cx="18998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d>
                        <m:dPr>
                          <m:ctrlPr>
                            <a:rPr lang="en-US" b="0" i="1" smtClean="0">
                              <a:latin typeface="Cambria Math" panose="02040503050406030204" pitchFamily="18" charset="0"/>
                            </a:rPr>
                          </m:ctrlPr>
                        </m:dPr>
                        <m:e>
                          <m:r>
                            <a:rPr lang="en-US" b="0" i="1" smtClean="0">
                              <a:latin typeface="Cambria Math" panose="02040503050406030204" pitchFamily="18" charset="0"/>
                            </a:rPr>
                            <m:t>𝑐𝑟𝑠</m:t>
                          </m:r>
                          <m:r>
                            <a:rPr lang="en-US" b="0" i="1" smtClean="0">
                              <a:latin typeface="Cambria Math" panose="02040503050406030204" pitchFamily="18" charset="0"/>
                            </a:rPr>
                            <m:t>,</m:t>
                          </m:r>
                          <m:r>
                            <a:rPr lang="en-US" b="0" i="1" smtClean="0">
                              <a:latin typeface="Cambria Math" panose="02040503050406030204" pitchFamily="18" charset="0"/>
                            </a:rPr>
                            <m:t>𝑝𝑘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𝑏</m:t>
                              </m:r>
                            </m:sub>
                          </m:sSub>
                        </m:e>
                      </m:d>
                    </m:oMath>
                  </m:oMathPara>
                </a14:m>
                <a:endParaRPr lang="en-US" dirty="0"/>
              </a:p>
            </p:txBody>
          </p:sp>
        </mc:Choice>
        <mc:Fallback xmlns="">
          <p:sp>
            <p:nvSpPr>
              <p:cNvPr id="14" name="TextBox 13">
                <a:extLst>
                  <a:ext uri="{FF2B5EF4-FFF2-40B4-BE49-F238E27FC236}">
                    <a16:creationId xmlns:a16="http://schemas.microsoft.com/office/drawing/2014/main" id="{E717E884-CC2B-451A-9469-5A1EAB3B216F}"/>
                  </a:ext>
                </a:extLst>
              </p:cNvPr>
              <p:cNvSpPr txBox="1">
                <a:spLocks noRot="1" noChangeAspect="1" noMove="1" noResize="1" noEditPoints="1" noAdjustHandles="1" noChangeArrowheads="1" noChangeShapeType="1" noTextEdit="1"/>
              </p:cNvSpPr>
              <p:nvPr/>
            </p:nvSpPr>
            <p:spPr>
              <a:xfrm rot="20376972">
                <a:off x="6531632" y="4498487"/>
                <a:ext cx="1899879" cy="369332"/>
              </a:xfrm>
              <a:prstGeom prst="rect">
                <a:avLst/>
              </a:prstGeom>
              <a:blipFill>
                <a:blip r:embed="rId6"/>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0C2972BD-B9DA-4EE0-9038-6E6A2D218614}"/>
              </a:ext>
            </a:extLst>
          </p:cNvPr>
          <p:cNvCxnSpPr>
            <a:cxnSpLocks/>
          </p:cNvCxnSpPr>
          <p:nvPr/>
        </p:nvCxnSpPr>
        <p:spPr>
          <a:xfrm>
            <a:off x="6005795" y="2734550"/>
            <a:ext cx="2908976" cy="9287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02596E74-4B4D-4938-A31C-78CA1B0EFFE6}"/>
              </a:ext>
            </a:extLst>
          </p:cNvPr>
          <p:cNvCxnSpPr>
            <a:cxnSpLocks/>
          </p:cNvCxnSpPr>
          <p:nvPr/>
        </p:nvCxnSpPr>
        <p:spPr>
          <a:xfrm flipV="1">
            <a:off x="6149959" y="4536081"/>
            <a:ext cx="2886805" cy="10828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164E5B8-34EF-453C-88E7-1564D8BD9634}"/>
                  </a:ext>
                </a:extLst>
              </p:cNvPr>
              <p:cNvSpPr txBox="1"/>
              <p:nvPr/>
            </p:nvSpPr>
            <p:spPr>
              <a:xfrm rot="857914">
                <a:off x="7176914" y="3148970"/>
                <a:ext cx="4722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oMath>
                  </m:oMathPara>
                </a14:m>
                <a:endParaRPr lang="en-US" dirty="0"/>
              </a:p>
            </p:txBody>
          </p:sp>
        </mc:Choice>
        <mc:Fallback xmlns="">
          <p:sp>
            <p:nvSpPr>
              <p:cNvPr id="17" name="TextBox 16">
                <a:extLst>
                  <a:ext uri="{FF2B5EF4-FFF2-40B4-BE49-F238E27FC236}">
                    <a16:creationId xmlns:a16="http://schemas.microsoft.com/office/drawing/2014/main" id="{B164E5B8-34EF-453C-88E7-1564D8BD9634}"/>
                  </a:ext>
                </a:extLst>
              </p:cNvPr>
              <p:cNvSpPr txBox="1">
                <a:spLocks noRot="1" noChangeAspect="1" noMove="1" noResize="1" noEditPoints="1" noAdjustHandles="1" noChangeArrowheads="1" noChangeShapeType="1" noTextEdit="1"/>
              </p:cNvSpPr>
              <p:nvPr/>
            </p:nvSpPr>
            <p:spPr>
              <a:xfrm rot="857914">
                <a:off x="7176914" y="3148970"/>
                <a:ext cx="47224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D59D7B3-8071-43EE-869D-C1C0B3BB501D}"/>
                  </a:ext>
                </a:extLst>
              </p:cNvPr>
              <p:cNvSpPr txBox="1"/>
              <p:nvPr/>
            </p:nvSpPr>
            <p:spPr>
              <a:xfrm rot="20750558">
                <a:off x="7580514" y="4940267"/>
                <a:ext cx="4669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m:oMathPara>
                </a14:m>
                <a:endParaRPr lang="en-US" dirty="0"/>
              </a:p>
            </p:txBody>
          </p:sp>
        </mc:Choice>
        <mc:Fallback xmlns="">
          <p:sp>
            <p:nvSpPr>
              <p:cNvPr id="18" name="TextBox 17">
                <a:extLst>
                  <a:ext uri="{FF2B5EF4-FFF2-40B4-BE49-F238E27FC236}">
                    <a16:creationId xmlns:a16="http://schemas.microsoft.com/office/drawing/2014/main" id="{8D59D7B3-8071-43EE-869D-C1C0B3BB501D}"/>
                  </a:ext>
                </a:extLst>
              </p:cNvPr>
              <p:cNvSpPr txBox="1">
                <a:spLocks noRot="1" noChangeAspect="1" noMove="1" noResize="1" noEditPoints="1" noAdjustHandles="1" noChangeArrowheads="1" noChangeShapeType="1" noTextEdit="1"/>
              </p:cNvSpPr>
              <p:nvPr/>
            </p:nvSpPr>
            <p:spPr>
              <a:xfrm rot="20750558">
                <a:off x="7580514" y="4940267"/>
                <a:ext cx="466923" cy="369332"/>
              </a:xfrm>
              <a:prstGeom prst="rect">
                <a:avLst/>
              </a:prstGeom>
              <a:blipFill>
                <a:blip r:embed="rId8"/>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0253ABBD-15F8-4D5C-880E-41779303EED4}"/>
              </a:ext>
            </a:extLst>
          </p:cNvPr>
          <p:cNvCxnSpPr>
            <a:cxnSpLocks/>
          </p:cNvCxnSpPr>
          <p:nvPr/>
        </p:nvCxnSpPr>
        <p:spPr>
          <a:xfrm>
            <a:off x="3639289" y="4089839"/>
            <a:ext cx="528642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E6C4661-08C0-45DD-B08F-A16DA4C56075}"/>
                  </a:ext>
                </a:extLst>
              </p:cNvPr>
              <p:cNvSpPr txBox="1"/>
              <p:nvPr/>
            </p:nvSpPr>
            <p:spPr>
              <a:xfrm>
                <a:off x="5466544" y="4009699"/>
                <a:ext cx="12808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i="1" dirty="0"/>
              </a:p>
            </p:txBody>
          </p:sp>
        </mc:Choice>
        <mc:Fallback xmlns="">
          <p:sp>
            <p:nvSpPr>
              <p:cNvPr id="20" name="TextBox 19">
                <a:extLst>
                  <a:ext uri="{FF2B5EF4-FFF2-40B4-BE49-F238E27FC236}">
                    <a16:creationId xmlns:a16="http://schemas.microsoft.com/office/drawing/2014/main" id="{7E6C4661-08C0-45DD-B08F-A16DA4C56075}"/>
                  </a:ext>
                </a:extLst>
              </p:cNvPr>
              <p:cNvSpPr txBox="1">
                <a:spLocks noRot="1" noChangeAspect="1" noMove="1" noResize="1" noEditPoints="1" noAdjustHandles="1" noChangeArrowheads="1" noChangeShapeType="1" noTextEdit="1"/>
              </p:cNvSpPr>
              <p:nvPr/>
            </p:nvSpPr>
            <p:spPr>
              <a:xfrm>
                <a:off x="5466544" y="4009699"/>
                <a:ext cx="1280800" cy="369332"/>
              </a:xfrm>
              <a:prstGeom prst="rect">
                <a:avLst/>
              </a:prstGeom>
              <a:blipFill>
                <a:blip r:embed="rId9"/>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AE8B221-CE78-4BF4-9D1C-13B6CA6DCB73}"/>
                  </a:ext>
                </a:extLst>
              </p:cNvPr>
              <p:cNvSpPr txBox="1"/>
              <p:nvPr/>
            </p:nvSpPr>
            <p:spPr>
              <a:xfrm>
                <a:off x="8682166" y="4663882"/>
                <a:ext cx="1713354" cy="646331"/>
              </a:xfrm>
              <a:prstGeom prst="rect">
                <a:avLst/>
              </a:prstGeom>
              <a:noFill/>
            </p:spPr>
            <p:txBody>
              <a:bodyPr wrap="none" rtlCol="0">
                <a:spAutoFit/>
              </a:bodyPr>
              <a:lstStyle/>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endParaRPr lang="en-US" i="1" dirty="0"/>
              </a:p>
              <a:p>
                <a:pPr marL="285750"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oMath>
                </a14:m>
                <a:endParaRPr lang="en-US" dirty="0"/>
              </a:p>
            </p:txBody>
          </p:sp>
        </mc:Choice>
        <mc:Fallback xmlns="">
          <p:sp>
            <p:nvSpPr>
              <p:cNvPr id="21" name="TextBox 20">
                <a:extLst>
                  <a:ext uri="{FF2B5EF4-FFF2-40B4-BE49-F238E27FC236}">
                    <a16:creationId xmlns:a16="http://schemas.microsoft.com/office/drawing/2014/main" id="{4AE8B221-CE78-4BF4-9D1C-13B6CA6DCB73}"/>
                  </a:ext>
                </a:extLst>
              </p:cNvPr>
              <p:cNvSpPr txBox="1">
                <a:spLocks noRot="1" noChangeAspect="1" noMove="1" noResize="1" noEditPoints="1" noAdjustHandles="1" noChangeArrowheads="1" noChangeShapeType="1" noTextEdit="1"/>
              </p:cNvSpPr>
              <p:nvPr/>
            </p:nvSpPr>
            <p:spPr>
              <a:xfrm>
                <a:off x="8682166" y="4663882"/>
                <a:ext cx="1713354" cy="646331"/>
              </a:xfrm>
              <a:prstGeom prst="rect">
                <a:avLst/>
              </a:prstGeom>
              <a:blipFill>
                <a:blip r:embed="rId10"/>
                <a:stretch>
                  <a:fillRect l="-2135" b="-12264"/>
                </a:stretch>
              </a:blipFill>
            </p:spPr>
            <p:txBody>
              <a:bodyPr/>
              <a:lstStyle/>
              <a:p>
                <a:r>
                  <a:rPr lang="en-US">
                    <a:noFill/>
                  </a:rPr>
                  <a:t> </a:t>
                </a:r>
              </a:p>
            </p:txBody>
          </p:sp>
        </mc:Fallback>
      </mc:AlternateContent>
      <p:pic>
        <p:nvPicPr>
          <p:cNvPr id="24" name="Graphic 23" descr="Devil face with solid fill">
            <a:extLst>
              <a:ext uri="{FF2B5EF4-FFF2-40B4-BE49-F238E27FC236}">
                <a16:creationId xmlns:a16="http://schemas.microsoft.com/office/drawing/2014/main" id="{18924E59-34A4-479E-9D2A-29DE67CD2C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64440" y="3519339"/>
            <a:ext cx="914400" cy="914400"/>
          </a:xfrm>
          <a:prstGeom prst="rect">
            <a:avLst/>
          </a:prstGeom>
        </p:spPr>
      </p:pic>
      <p:pic>
        <p:nvPicPr>
          <p:cNvPr id="26" name="Graphic 25" descr="Police">
            <a:extLst>
              <a:ext uri="{FF2B5EF4-FFF2-40B4-BE49-F238E27FC236}">
                <a16:creationId xmlns:a16="http://schemas.microsoft.com/office/drawing/2014/main" id="{DB0A264F-A081-4DE2-AE45-00E6FAF0FB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914771" y="3555483"/>
            <a:ext cx="914400" cy="914400"/>
          </a:xfrm>
          <a:prstGeom prst="rect">
            <a:avLst/>
          </a:prstGeom>
        </p:spPr>
      </p:pic>
      <p:pic>
        <p:nvPicPr>
          <p:cNvPr id="27" name="Graphic 26" descr="Devil face with solid fill">
            <a:extLst>
              <a:ext uri="{FF2B5EF4-FFF2-40B4-BE49-F238E27FC236}">
                <a16:creationId xmlns:a16="http://schemas.microsoft.com/office/drawing/2014/main" id="{A11D37EA-FF3E-4A7D-B15D-EDE1BAF5D2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60138" y="5185202"/>
            <a:ext cx="914400" cy="914400"/>
          </a:xfrm>
          <a:prstGeom prst="rect">
            <a:avLst/>
          </a:prstGeom>
        </p:spPr>
      </p:pic>
      <p:pic>
        <p:nvPicPr>
          <p:cNvPr id="28" name="Graphic 27" descr="Devil face with solid fill">
            <a:extLst>
              <a:ext uri="{FF2B5EF4-FFF2-40B4-BE49-F238E27FC236}">
                <a16:creationId xmlns:a16="http://schemas.microsoft.com/office/drawing/2014/main" id="{36C77D54-B54C-44A9-B073-5CE743D050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64576" y="2079774"/>
            <a:ext cx="914400" cy="914400"/>
          </a:xfrm>
          <a:prstGeom prst="rect">
            <a:avLst/>
          </a:prstGeom>
        </p:spPr>
      </p:pic>
      <p:cxnSp>
        <p:nvCxnSpPr>
          <p:cNvPr id="22" name="Straight Arrow Connector 21">
            <a:extLst>
              <a:ext uri="{FF2B5EF4-FFF2-40B4-BE49-F238E27FC236}">
                <a16:creationId xmlns:a16="http://schemas.microsoft.com/office/drawing/2014/main" id="{179536DD-AB70-417E-B836-980A94724C08}"/>
              </a:ext>
            </a:extLst>
          </p:cNvPr>
          <p:cNvCxnSpPr>
            <a:cxnSpLocks/>
          </p:cNvCxnSpPr>
          <p:nvPr/>
        </p:nvCxnSpPr>
        <p:spPr>
          <a:xfrm flipH="1">
            <a:off x="3745301" y="3893499"/>
            <a:ext cx="504226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20C3E67-D10A-48FB-9FD2-00B69B745799}"/>
                  </a:ext>
                </a:extLst>
              </p:cNvPr>
              <p:cNvSpPr txBox="1"/>
              <p:nvPr/>
            </p:nvSpPr>
            <p:spPr>
              <a:xfrm>
                <a:off x="5834873" y="3559533"/>
                <a:ext cx="5757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𝑐𝑟𝑠</m:t>
                      </m:r>
                    </m:oMath>
                  </m:oMathPara>
                </a14:m>
                <a:endParaRPr lang="en-US" i="1" dirty="0"/>
              </a:p>
            </p:txBody>
          </p:sp>
        </mc:Choice>
        <mc:Fallback xmlns="">
          <p:sp>
            <p:nvSpPr>
              <p:cNvPr id="29" name="TextBox 28">
                <a:extLst>
                  <a:ext uri="{FF2B5EF4-FFF2-40B4-BE49-F238E27FC236}">
                    <a16:creationId xmlns:a16="http://schemas.microsoft.com/office/drawing/2014/main" id="{E20C3E67-D10A-48FB-9FD2-00B69B745799}"/>
                  </a:ext>
                </a:extLst>
              </p:cNvPr>
              <p:cNvSpPr txBox="1">
                <a:spLocks noRot="1" noChangeAspect="1" noMove="1" noResize="1" noEditPoints="1" noAdjustHandles="1" noChangeArrowheads="1" noChangeShapeType="1" noTextEdit="1"/>
              </p:cNvSpPr>
              <p:nvPr/>
            </p:nvSpPr>
            <p:spPr>
              <a:xfrm>
                <a:off x="5834873" y="3559533"/>
                <a:ext cx="575735" cy="3693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22169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0EF45-7C67-4B59-AFD1-1DB992B10A58}"/>
              </a:ext>
            </a:extLst>
          </p:cNvPr>
          <p:cNvSpPr>
            <a:spLocks noGrp="1"/>
          </p:cNvSpPr>
          <p:nvPr>
            <p:ph type="title"/>
          </p:nvPr>
        </p:nvSpPr>
        <p:spPr/>
        <p:txBody>
          <a:bodyPr/>
          <a:lstStyle/>
          <a:p>
            <a:r>
              <a:rPr lang="en-US" dirty="0"/>
              <a:t>Witness Encryption [GGSW13, GKPVZ13]</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2F02CF5-0040-4483-8B12-AB0813A635D1}"/>
                  </a:ext>
                </a:extLst>
              </p:cNvPr>
              <p:cNvSpPr txBox="1"/>
              <p:nvPr/>
            </p:nvSpPr>
            <p:spPr>
              <a:xfrm>
                <a:off x="604434" y="1544455"/>
                <a:ext cx="9911165" cy="3249351"/>
              </a:xfrm>
              <a:prstGeom prst="rect">
                <a:avLst/>
              </a:prstGeom>
              <a:noFill/>
            </p:spPr>
            <p:txBody>
              <a:bodyPr wrap="square" rtlCol="0">
                <a:spAutoFit/>
              </a:bodyPr>
              <a:lstStyle/>
              <a:p>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𝐸𝑛𝑐</m:t>
                        </m:r>
                        <m:r>
                          <a:rPr lang="en-US" sz="2000" b="0" i="1" smtClean="0">
                            <a:latin typeface="Cambria Math" panose="02040503050406030204" pitchFamily="18" charset="0"/>
                          </a:rPr>
                          <m:t>,</m:t>
                        </m:r>
                        <m:r>
                          <a:rPr lang="en-US" sz="2000" b="0" i="1" smtClean="0">
                            <a:latin typeface="Cambria Math" panose="02040503050406030204" pitchFamily="18" charset="0"/>
                          </a:rPr>
                          <m:t>𝐷𝑒𝑐</m:t>
                        </m:r>
                      </m:e>
                    </m:d>
                  </m:oMath>
                </a14:m>
                <a:r>
                  <a:rPr lang="en-US" sz="2000" dirty="0"/>
                  <a:t> is an extractable witness encryption for a language </a:t>
                </a:r>
                <a14:m>
                  <m:oMath xmlns:m="http://schemas.openxmlformats.org/officeDocument/2006/math">
                    <m:r>
                      <a:rPr lang="en-US" sz="2000" b="0" i="1" smtClean="0">
                        <a:latin typeface="Cambria Math" panose="02040503050406030204" pitchFamily="18" charset="0"/>
                      </a:rPr>
                      <m:t>𝐿</m:t>
                    </m:r>
                  </m:oMath>
                </a14:m>
                <a:r>
                  <a:rPr lang="en-US" sz="2000" dirty="0"/>
                  <a:t> if:</a:t>
                </a:r>
              </a:p>
              <a:p>
                <a:endParaRPr lang="en-US" sz="2000" dirty="0"/>
              </a:p>
              <a:p>
                <a:endParaRPr lang="en-US" sz="2000" dirty="0"/>
              </a:p>
              <a:p>
                <a:pPr marL="285750" indent="-285750">
                  <a:buFont typeface="Arial" panose="020B0604020202020204" pitchFamily="34" charset="0"/>
                  <a:buChar char="•"/>
                </a:pPr>
                <a:r>
                  <a:rPr lang="en-US" sz="2000" b="0" dirty="0"/>
                  <a:t>Correctness: </a:t>
                </a:r>
                <a14:m>
                  <m:oMath xmlns:m="http://schemas.openxmlformats.org/officeDocument/2006/math">
                    <m:r>
                      <a:rPr lang="en-US" sz="2000" b="0" i="1" smtClean="0">
                        <a:latin typeface="Cambria Math" panose="02040503050406030204" pitchFamily="18" charset="0"/>
                      </a:rPr>
                      <m:t>𝐷𝑒𝑐</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𝐸𝑛𝑐</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r>
                              <a:rPr lang="en-US" sz="2000" b="0" i="1" smtClean="0">
                                <a:latin typeface="Cambria Math" panose="02040503050406030204" pitchFamily="18" charset="0"/>
                              </a:rPr>
                              <m:t>,</m:t>
                            </m:r>
                            <m:r>
                              <a:rPr lang="en-US" sz="2000" b="0" i="1" smtClean="0">
                                <a:latin typeface="Cambria Math" panose="02040503050406030204" pitchFamily="18" charset="0"/>
                              </a:rPr>
                              <m:t>𝑥</m:t>
                            </m:r>
                          </m:e>
                        </m:d>
                      </m:e>
                    </m:d>
                    <m:r>
                      <a:rPr lang="en-US" sz="2000" b="0" i="1" smtClean="0">
                        <a:latin typeface="Cambria Math" panose="02040503050406030204" pitchFamily="18" charset="0"/>
                      </a:rPr>
                      <m:t>=</m:t>
                    </m:r>
                    <m:r>
                      <a:rPr lang="en-US" sz="2000" b="0" i="1" smtClean="0">
                        <a:latin typeface="Cambria Math" panose="02040503050406030204" pitchFamily="18" charset="0"/>
                      </a:rPr>
                      <m:t>𝑚</m:t>
                    </m:r>
                  </m:oMath>
                </a14:m>
                <a:r>
                  <a:rPr lang="en-US" sz="2000" dirty="0"/>
                  <a:t> for any message </a:t>
                </a:r>
                <a14:m>
                  <m:oMath xmlns:m="http://schemas.openxmlformats.org/officeDocument/2006/math">
                    <m:r>
                      <a:rPr lang="en-US" sz="2000" b="0" i="1" smtClean="0">
                        <a:latin typeface="Cambria Math" panose="02040503050406030204" pitchFamily="18" charset="0"/>
                      </a:rPr>
                      <m:t>𝑚</m:t>
                    </m:r>
                  </m:oMath>
                </a14:m>
                <a:r>
                  <a:rPr lang="en-US" sz="2000" dirty="0"/>
                  <a:t> and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𝑤</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𝐿</m:t>
                        </m:r>
                      </m:sub>
                    </m:sSub>
                  </m:oMath>
                </a14:m>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Security: For any adversary </a:t>
                </a:r>
                <a14:m>
                  <m:oMath xmlns:m="http://schemas.openxmlformats.org/officeDocument/2006/math">
                    <m:r>
                      <a:rPr lang="en-US" sz="2000" b="0" i="1" smtClean="0">
                        <a:latin typeface="Cambria Math" panose="02040503050406030204" pitchFamily="18" charset="0"/>
                      </a:rPr>
                      <m:t>𝐴</m:t>
                    </m:r>
                  </m:oMath>
                </a14:m>
                <a:r>
                  <a:rPr lang="en-US" sz="2000" dirty="0"/>
                  <a:t> there is an extractor </a:t>
                </a:r>
                <a14:m>
                  <m:oMath xmlns:m="http://schemas.openxmlformats.org/officeDocument/2006/math">
                    <m:r>
                      <a:rPr lang="en-US" sz="2000" b="0" i="1" smtClean="0">
                        <a:latin typeface="Cambria Math" panose="02040503050406030204" pitchFamily="18" charset="0"/>
                      </a:rPr>
                      <m:t>𝐸</m:t>
                    </m:r>
                  </m:oMath>
                </a14:m>
                <a:r>
                  <a:rPr lang="en-US" sz="2000" dirty="0"/>
                  <a:t> such that</a:t>
                </a:r>
                <a:br>
                  <a:rPr lang="en-US" sz="2000" dirty="0"/>
                </a:br>
                <a:r>
                  <a:rPr lang="en-US" sz="2000" dirty="0"/>
                  <a:t>for any </a:t>
                </a:r>
                <a14:m>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1</m:t>
                        </m:r>
                      </m:sub>
                    </m:sSub>
                  </m:oMath>
                </a14:m>
                <a:r>
                  <a:rPr lang="en-US" sz="2000" dirty="0"/>
                  <a:t> and </a:t>
                </a:r>
                <a14:m>
                  <m:oMath xmlns:m="http://schemas.openxmlformats.org/officeDocument/2006/math">
                    <m:r>
                      <a:rPr lang="en-US" sz="2000" b="0" i="1" smtClean="0">
                        <a:solidFill>
                          <a:schemeClr val="accent2"/>
                        </a:solidFill>
                        <a:latin typeface="Cambria Math" panose="02040503050406030204" pitchFamily="18" charset="0"/>
                      </a:rPr>
                      <m:t>𝑎𝑢𝑥</m:t>
                    </m:r>
                  </m:oMath>
                </a14:m>
                <a:r>
                  <a:rPr lang="en-US" sz="2000" dirty="0"/>
                  <a:t>,</a:t>
                </a:r>
              </a:p>
              <a:p>
                <a:pPr marL="742950" lvl="1" indent="-285750">
                  <a:buFont typeface="Arial" panose="020B0604020202020204" pitchFamily="34" charset="0"/>
                  <a:buChar char="•"/>
                </a:pPr>
                <a:r>
                  <a:rPr lang="en-US" sz="2000" dirty="0"/>
                  <a:t>If </a:t>
                </a:r>
                <a14:m>
                  <m:oMath xmlns:m="http://schemas.openxmlformats.org/officeDocument/2006/math">
                    <m:r>
                      <a:rPr lang="en-US" sz="2000" b="0" i="1" smtClean="0">
                        <a:latin typeface="Cambria Math" panose="02040503050406030204" pitchFamily="18" charset="0"/>
                      </a:rPr>
                      <m:t>𝐴</m:t>
                    </m:r>
                  </m:oMath>
                </a14:m>
                <a:r>
                  <a:rPr lang="en-US" sz="2000" dirty="0"/>
                  <a:t> can distinguish between </a:t>
                </a:r>
                <a14:m>
                  <m:oMath xmlns:m="http://schemas.openxmlformats.org/officeDocument/2006/math">
                    <m:d>
                      <m:dPr>
                        <m:ctrlPr>
                          <a:rPr lang="en-US" sz="2000" b="0" i="1" smtClean="0">
                            <a:latin typeface="Cambria Math" panose="02040503050406030204" pitchFamily="18" charset="0"/>
                          </a:rPr>
                        </m:ctrlPr>
                      </m:dPr>
                      <m:e>
                        <m:r>
                          <a:rPr lang="en-US" sz="2000" i="1">
                            <a:solidFill>
                              <a:schemeClr val="accent2"/>
                            </a:solidFill>
                            <a:latin typeface="Cambria Math" panose="02040503050406030204" pitchFamily="18" charset="0"/>
                          </a:rPr>
                          <m:t>𝑎𝑢𝑥</m:t>
                        </m:r>
                        <m:r>
                          <a:rPr lang="en-US" sz="2000" b="0" i="1" smtClean="0">
                            <a:solidFill>
                              <a:schemeClr val="tx1"/>
                            </a:solidFill>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i="1">
                            <a:latin typeface="Cambria Math" panose="02040503050406030204" pitchFamily="18" charset="0"/>
                          </a:rPr>
                          <m:t>𝐸𝑛𝑐</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0</m:t>
                                </m:r>
                              </m:sub>
                            </m:sSub>
                            <m:r>
                              <a:rPr lang="en-US" sz="2000" i="1">
                                <a:latin typeface="Cambria Math" panose="02040503050406030204" pitchFamily="18" charset="0"/>
                              </a:rPr>
                              <m:t>,</m:t>
                            </m:r>
                            <m:r>
                              <a:rPr lang="en-US" sz="2000" i="1">
                                <a:latin typeface="Cambria Math" panose="02040503050406030204" pitchFamily="18" charset="0"/>
                              </a:rPr>
                              <m:t>𝑥</m:t>
                            </m:r>
                          </m:e>
                        </m:d>
                      </m:e>
                    </m:d>
                  </m:oMath>
                </a14:m>
                <a:r>
                  <a:rPr lang="en-US" sz="2000" dirty="0"/>
                  <a:t> and </a:t>
                </a:r>
                <a14:m>
                  <m:oMath xmlns:m="http://schemas.openxmlformats.org/officeDocument/2006/math">
                    <m:d>
                      <m:dPr>
                        <m:ctrlPr>
                          <a:rPr lang="en-US" sz="2000" i="1">
                            <a:latin typeface="Cambria Math" panose="02040503050406030204" pitchFamily="18" charset="0"/>
                          </a:rPr>
                        </m:ctrlPr>
                      </m:dPr>
                      <m:e>
                        <m:r>
                          <a:rPr lang="en-US" sz="2000" i="1">
                            <a:solidFill>
                              <a:schemeClr val="accent2"/>
                            </a:solidFill>
                            <a:latin typeface="Cambria Math" panose="02040503050406030204" pitchFamily="18" charset="0"/>
                          </a:rPr>
                          <m:t>𝑎𝑢𝑥</m:t>
                        </m:r>
                        <m:r>
                          <a:rPr lang="en-US" sz="2000" b="0" i="1" smtClean="0">
                            <a:solidFill>
                              <a:schemeClr val="tx1"/>
                            </a:solidFill>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𝐸𝑛𝑐</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b="0" i="1" smtClean="0">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𝑥</m:t>
                            </m:r>
                          </m:e>
                        </m:d>
                      </m:e>
                    </m:d>
                  </m:oMath>
                </a14:m>
                <a:r>
                  <a:rPr lang="en-US" sz="2000" dirty="0"/>
                  <a:t> then</a:t>
                </a:r>
              </a:p>
              <a:p>
                <a:pPr marL="742950" lvl="1" indent="-285750">
                  <a:buFont typeface="Arial" panose="020B0604020202020204" pitchFamily="34" charset="0"/>
                  <a:buChar char="•"/>
                </a:pPr>
                <a14:m>
                  <m:oMath xmlns:m="http://schemas.openxmlformats.org/officeDocument/2006/math">
                    <m:r>
                      <a:rPr lang="en-US" sz="2000" b="0" i="1" smtClean="0">
                        <a:latin typeface="Cambria Math" panose="02040503050406030204" pitchFamily="18" charset="0"/>
                      </a:rPr>
                      <m:t>𝐸</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i="1">
                            <a:solidFill>
                              <a:schemeClr val="accent2"/>
                            </a:solidFill>
                            <a:latin typeface="Cambria Math" panose="02040503050406030204" pitchFamily="18" charset="0"/>
                          </a:rPr>
                          <m:t>𝑎𝑢𝑥</m:t>
                        </m:r>
                      </m:e>
                    </m:d>
                  </m:oMath>
                </a14:m>
                <a:r>
                  <a:rPr lang="en-US" sz="2000" dirty="0"/>
                  <a:t> can find a witness for </a:t>
                </a:r>
                <a14:m>
                  <m:oMath xmlns:m="http://schemas.openxmlformats.org/officeDocument/2006/math">
                    <m:r>
                      <a:rPr lang="en-US" sz="2000" b="0" i="1" smtClean="0">
                        <a:latin typeface="Cambria Math" panose="02040503050406030204" pitchFamily="18" charset="0"/>
                      </a:rPr>
                      <m:t>𝑥</m:t>
                    </m:r>
                  </m:oMath>
                </a14:m>
                <a:r>
                  <a:rPr lang="en-US" sz="2000" dirty="0"/>
                  <a:t>.</a:t>
                </a:r>
              </a:p>
            </p:txBody>
          </p:sp>
        </mc:Choice>
        <mc:Fallback xmlns="">
          <p:sp>
            <p:nvSpPr>
              <p:cNvPr id="3" name="TextBox 2">
                <a:extLst>
                  <a:ext uri="{FF2B5EF4-FFF2-40B4-BE49-F238E27FC236}">
                    <a16:creationId xmlns:a16="http://schemas.microsoft.com/office/drawing/2014/main" id="{22F02CF5-0040-4483-8B12-AB0813A635D1}"/>
                  </a:ext>
                </a:extLst>
              </p:cNvPr>
              <p:cNvSpPr txBox="1">
                <a:spLocks noRot="1" noChangeAspect="1" noMove="1" noResize="1" noEditPoints="1" noAdjustHandles="1" noChangeArrowheads="1" noChangeShapeType="1" noTextEdit="1"/>
              </p:cNvSpPr>
              <p:nvPr/>
            </p:nvSpPr>
            <p:spPr>
              <a:xfrm>
                <a:off x="604434" y="1544455"/>
                <a:ext cx="9911165" cy="3249351"/>
              </a:xfrm>
              <a:prstGeom prst="rect">
                <a:avLst/>
              </a:prstGeom>
              <a:blipFill>
                <a:blip r:embed="rId3"/>
                <a:stretch>
                  <a:fillRect l="-554" t="-750" b="-243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7853398-D8A1-4968-8F23-4CFA630C1CFC}"/>
              </a:ext>
            </a:extLst>
          </p:cNvPr>
          <p:cNvPicPr>
            <a:picLocks noChangeAspect="1"/>
          </p:cNvPicPr>
          <p:nvPr/>
        </p:nvPicPr>
        <p:blipFill rotWithShape="1">
          <a:blip r:embed="rId4"/>
          <a:srcRect l="15791" t="15655" r="15764" b="19613"/>
          <a:stretch/>
        </p:blipFill>
        <p:spPr>
          <a:xfrm>
            <a:off x="9451721" y="1402773"/>
            <a:ext cx="2135845" cy="2175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1248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2765-FEEC-4138-90C6-9DCBCCF552D0}"/>
              </a:ext>
            </a:extLst>
          </p:cNvPr>
          <p:cNvSpPr>
            <a:spLocks noGrp="1"/>
          </p:cNvSpPr>
          <p:nvPr>
            <p:ph type="title"/>
          </p:nvPr>
        </p:nvSpPr>
        <p:spPr/>
        <p:txBody>
          <a:bodyPr/>
          <a:lstStyle/>
          <a:p>
            <a:r>
              <a:rPr lang="en-US" dirty="0"/>
              <a:t>Construction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6D01ED4-21DD-4087-9E10-B97947E15C41}"/>
                  </a:ext>
                </a:extLst>
              </p:cNvPr>
              <p:cNvSpPr txBox="1"/>
              <p:nvPr/>
            </p:nvSpPr>
            <p:spPr>
              <a:xfrm>
                <a:off x="731519" y="1489166"/>
                <a:ext cx="9030789" cy="879565"/>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Key idea:</a:t>
                </a:r>
              </a:p>
              <a:p>
                <a:pPr marL="285750" indent="-285750" algn="l">
                  <a:lnSpc>
                    <a:spcPts val="1800"/>
                  </a:lnSpc>
                  <a:spcAft>
                    <a:spcPts val="6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Witness encrypt with instance a random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oMath>
                </a14:m>
                <a:r>
                  <a:rPr lang="en-US" dirty="0">
                    <a:solidFill>
                      <a:prstClr val="black">
                        <a:lumMod val="75000"/>
                        <a:lumOff val="25000"/>
                      </a:prstClr>
                    </a:solidFill>
                    <a:latin typeface="Segoe UI" panose="020B0502040204020203" pitchFamily="34" charset="0"/>
                    <a:cs typeface="Segoe UI" panose="020B0502040204020203" pitchFamily="34" charset="0"/>
                  </a:rPr>
                  <a:t>.</a:t>
                </a:r>
              </a:p>
              <a:p>
                <a:pPr marL="285750" indent="-285750" algn="l">
                  <a:lnSpc>
                    <a:spcPts val="1800"/>
                  </a:lnSpc>
                  <a:spcAft>
                    <a:spcPts val="6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Decryption needs a single signer signature on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oMath>
                </a14:m>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mc:Choice>
        <mc:Fallback xmlns="">
          <p:sp>
            <p:nvSpPr>
              <p:cNvPr id="3" name="TextBox 2">
                <a:extLst>
                  <a:ext uri="{FF2B5EF4-FFF2-40B4-BE49-F238E27FC236}">
                    <a16:creationId xmlns:a16="http://schemas.microsoft.com/office/drawing/2014/main" id="{16D01ED4-21DD-4087-9E10-B97947E15C41}"/>
                  </a:ext>
                </a:extLst>
              </p:cNvPr>
              <p:cNvSpPr txBox="1">
                <a:spLocks noRot="1" noChangeAspect="1" noMove="1" noResize="1" noEditPoints="1" noAdjustHandles="1" noChangeArrowheads="1" noChangeShapeType="1" noTextEdit="1"/>
              </p:cNvSpPr>
              <p:nvPr/>
            </p:nvSpPr>
            <p:spPr>
              <a:xfrm>
                <a:off x="731519" y="1489166"/>
                <a:ext cx="9030789" cy="879565"/>
              </a:xfrm>
              <a:prstGeom prst="rect">
                <a:avLst/>
              </a:prstGeom>
              <a:blipFill>
                <a:blip r:embed="rId3"/>
                <a:stretch>
                  <a:fillRect l="-540" t="-8276" b="-165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F57F1B1-B562-4A01-92A5-569CA24175C9}"/>
                  </a:ext>
                </a:extLst>
              </p:cNvPr>
              <p:cNvSpPr txBox="1"/>
              <p:nvPr/>
            </p:nvSpPr>
            <p:spPr>
              <a:xfrm>
                <a:off x="731518" y="3030582"/>
                <a:ext cx="10856047" cy="2185852"/>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Let </a:t>
                </a:r>
                <a14:m>
                  <m:oMath xmlns:m="http://schemas.openxmlformats.org/officeDocument/2006/math">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schemeClr val="accent2"/>
                            </a:solidFill>
                            <a:latin typeface="Cambria Math" panose="02040503050406030204" pitchFamily="18" charset="0"/>
                            <a:cs typeface="Segoe UI" panose="020B0502040204020203" pitchFamily="34" charset="0"/>
                          </a:rPr>
                          <m:t>𝐺𝑒𝑛</m:t>
                        </m:r>
                        <m:r>
                          <a:rPr lang="en-US" b="0" i="1" smtClean="0">
                            <a:solidFill>
                              <a:schemeClr val="accent2"/>
                            </a:solidFill>
                            <a:latin typeface="Cambria Math" panose="02040503050406030204" pitchFamily="18" charset="0"/>
                            <a:cs typeface="Segoe UI" panose="020B0502040204020203" pitchFamily="34" charset="0"/>
                          </a:rPr>
                          <m:t>′, </m:t>
                        </m:r>
                        <m:r>
                          <a:rPr lang="en-US" b="0" i="1" smtClean="0">
                            <a:solidFill>
                              <a:schemeClr val="accent2"/>
                            </a:solidFill>
                            <a:latin typeface="Cambria Math" panose="02040503050406030204" pitchFamily="18" charset="0"/>
                            <a:cs typeface="Segoe UI" panose="020B0502040204020203" pitchFamily="34" charset="0"/>
                          </a:rPr>
                          <m:t>𝑆𝑖𝑔𝑛</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𝑉𝑒𝑟</m:t>
                        </m:r>
                      </m:e>
                    </m:d>
                  </m:oMath>
                </a14:m>
                <a:r>
                  <a:rPr lang="en-US" dirty="0">
                    <a:solidFill>
                      <a:prstClr val="black">
                        <a:lumMod val="75000"/>
                        <a:lumOff val="25000"/>
                      </a:prstClr>
                    </a:solidFill>
                    <a:latin typeface="Segoe UI" panose="020B0502040204020203" pitchFamily="34" charset="0"/>
                    <a:cs typeface="Segoe UI" panose="020B0502040204020203" pitchFamily="34" charset="0"/>
                  </a:rPr>
                  <a:t> be a single signer signature. Define single decryptor encryption:</a:t>
                </a: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𝐺𝑒𝑛</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schemeClr val="accent2"/>
                        </a:solidFill>
                        <a:latin typeface="Cambria Math" panose="02040503050406030204" pitchFamily="18" charset="0"/>
                        <a:cs typeface="Segoe UI" panose="020B0502040204020203" pitchFamily="34" charset="0"/>
                      </a:rPr>
                      <m:t>𝐺𝑒𝑛</m:t>
                    </m:r>
                    <m:r>
                      <a:rPr lang="en-US" b="0" i="1" smtClean="0">
                        <a:solidFill>
                          <a:schemeClr val="accent2"/>
                        </a:solidFill>
                        <a:latin typeface="Cambria Math" panose="02040503050406030204" pitchFamily="18" charset="0"/>
                        <a:cs typeface="Segoe UI" panose="020B0502040204020203" pitchFamily="34" charset="0"/>
                      </a:rPr>
                      <m:t>′</m:t>
                    </m:r>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𝐸𝑛𝑐</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742950" lvl="1" indent="-285750">
                  <a:lnSpc>
                    <a:spcPts val="1800"/>
                  </a:lnSpc>
                  <a:spcAft>
                    <a:spcPts val="600"/>
                  </a:spcAft>
                  <a:buClr>
                    <a:schemeClr val="tx1"/>
                  </a:buClr>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Sample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p>
                      <m:sSup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pPr>
                      <m:e>
                        <m:d>
                          <m:dPr>
                            <m:begChr m:val="{"/>
                            <m:endChr m:val="}"/>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0,1</m:t>
                            </m:r>
                          </m:e>
                        </m:d>
                      </m:e>
                      <m:sup>
                        <m:r>
                          <a:rPr lang="en-US" b="0" i="1" smtClean="0">
                            <a:solidFill>
                              <a:prstClr val="black">
                                <a:lumMod val="75000"/>
                                <a:lumOff val="25000"/>
                              </a:prstClr>
                            </a:solidFill>
                            <a:latin typeface="Cambria Math" panose="02040503050406030204" pitchFamily="18" charset="0"/>
                            <a:cs typeface="Segoe UI" panose="020B0502040204020203" pitchFamily="34" charset="0"/>
                          </a:rPr>
                          <m:t>𝑛</m:t>
                        </m:r>
                      </m:sup>
                    </m:sSup>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742950" lvl="1" indent="-285750">
                  <a:lnSpc>
                    <a:spcPts val="1800"/>
                  </a:lnSpc>
                  <a:spcAft>
                    <a:spcPts val="600"/>
                  </a:spcAft>
                  <a:buClr>
                    <a:schemeClr val="tx1"/>
                  </a:buClr>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Return </a:t>
                </a:r>
                <a14:m>
                  <m:oMath xmlns:m="http://schemas.openxmlformats.org/officeDocument/2006/math">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p>
                          <m:sSup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p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𝐸𝑛𝑐</m:t>
                            </m:r>
                          </m:e>
                          <m:sup>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up>
                        </m:sSup>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d>
                      </m:e>
                    </m:d>
                  </m:oMath>
                </a14:m>
                <a:r>
                  <a:rPr lang="en-US" b="0" dirty="0">
                    <a:solidFill>
                      <a:prstClr val="black">
                        <a:lumMod val="75000"/>
                        <a:lumOff val="25000"/>
                      </a:prstClr>
                    </a:solidFill>
                    <a:latin typeface="Segoe UI" panose="020B0502040204020203" pitchFamily="34" charset="0"/>
                    <a:cs typeface="Segoe UI" panose="020B0502040204020203" pitchFamily="34" charset="0"/>
                  </a:rPr>
                  <a:t>, where </a:t>
                </a:r>
                <a14:m>
                  <m:oMath xmlns:m="http://schemas.openxmlformats.org/officeDocument/2006/math">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𝐸𝑛𝑐</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𝐷𝑒𝑐</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e>
                    </m:d>
                  </m:oMath>
                </a14:m>
                <a:r>
                  <a:rPr lang="en-US" b="0" dirty="0">
                    <a:solidFill>
                      <a:prstClr val="black">
                        <a:lumMod val="75000"/>
                        <a:lumOff val="25000"/>
                      </a:prstClr>
                    </a:solidFill>
                    <a:latin typeface="Segoe UI" panose="020B0502040204020203" pitchFamily="34" charset="0"/>
                    <a:cs typeface="Segoe UI" panose="020B0502040204020203" pitchFamily="34" charset="0"/>
                  </a:rPr>
                  <a:t> is a witness encryption for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𝑅</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begChr m:val="{"/>
                        <m:endChr m:val="}"/>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𝑉𝑒𝑟</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e>
                    </m:d>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𝐷𝑒𝑐</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schemeClr val="accent2"/>
                            </a:solidFill>
                            <a:latin typeface="Cambria Math" panose="02040503050406030204" pitchFamily="18" charset="0"/>
                            <a:cs typeface="Segoe UI" panose="020B0502040204020203" pitchFamily="34" charset="0"/>
                          </a:rPr>
                          <m:t>𝑠𝑘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𝑐</m:t>
                            </m:r>
                          </m:e>
                        </m:d>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742950" lvl="1" indent="-285750">
                  <a:lnSpc>
                    <a:spcPts val="1800"/>
                  </a:lnSpc>
                  <a:spcAft>
                    <a:spcPts val="600"/>
                  </a:spcAft>
                  <a:buClr>
                    <a:schemeClr val="tx1"/>
                  </a:buClr>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Return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𝐷𝑒𝑐</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schemeClr val="accent2"/>
                            </a:solidFill>
                            <a:latin typeface="Cambria Math" panose="02040503050406030204" pitchFamily="18" charset="0"/>
                            <a:cs typeface="Segoe UI" panose="020B0502040204020203" pitchFamily="34" charset="0"/>
                          </a:rPr>
                          <m:t>𝑆𝑖𝑔𝑛</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schemeClr val="accent2"/>
                                </a:solidFill>
                                <a:latin typeface="Cambria Math" panose="02040503050406030204" pitchFamily="18" charset="0"/>
                                <a:cs typeface="Segoe UI" panose="020B0502040204020203" pitchFamily="34" charset="0"/>
                              </a:rPr>
                              <m:t>𝑠𝑘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𝑐</m:t>
                        </m:r>
                      </m:e>
                    </m:d>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4" name="TextBox 3">
                <a:extLst>
                  <a:ext uri="{FF2B5EF4-FFF2-40B4-BE49-F238E27FC236}">
                    <a16:creationId xmlns:a16="http://schemas.microsoft.com/office/drawing/2014/main" id="{8F57F1B1-B562-4A01-92A5-569CA24175C9}"/>
                  </a:ext>
                </a:extLst>
              </p:cNvPr>
              <p:cNvSpPr txBox="1">
                <a:spLocks noRot="1" noChangeAspect="1" noMove="1" noResize="1" noEditPoints="1" noAdjustHandles="1" noChangeArrowheads="1" noChangeShapeType="1" noTextEdit="1"/>
              </p:cNvSpPr>
              <p:nvPr/>
            </p:nvSpPr>
            <p:spPr>
              <a:xfrm>
                <a:off x="731518" y="3030582"/>
                <a:ext cx="10856047" cy="2185852"/>
              </a:xfrm>
              <a:prstGeom prst="rect">
                <a:avLst/>
              </a:prstGeom>
              <a:blipFill>
                <a:blip r:embed="rId4"/>
                <a:stretch>
                  <a:fillRect l="-449" t="-3343" b="-278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FADDB69-D4B2-460C-88F2-CC0416FF718D}"/>
              </a:ext>
            </a:extLst>
          </p:cNvPr>
          <p:cNvSpPr txBox="1"/>
          <p:nvPr/>
        </p:nvSpPr>
        <p:spPr>
          <a:xfrm>
            <a:off x="604434" y="5534296"/>
            <a:ext cx="10467703" cy="687977"/>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Theorem: If an adversary can decrypt, then there is an extractor that retrieves a signature.</a:t>
            </a:r>
          </a:p>
        </p:txBody>
      </p:sp>
    </p:spTree>
    <p:extLst>
      <p:ext uri="{BB962C8B-B14F-4D97-AF65-F5344CB8AC3E}">
        <p14:creationId xmlns:p14="http://schemas.microsoft.com/office/powerpoint/2010/main" val="259465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500"/>
                                        <p:tgtEl>
                                          <p:spTgt spid="4">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0D05-66E9-4C3C-B576-F3F08D6865E5}"/>
              </a:ext>
            </a:extLst>
          </p:cNvPr>
          <p:cNvSpPr>
            <a:spLocks noGrp="1"/>
          </p:cNvSpPr>
          <p:nvPr>
            <p:ph type="title"/>
          </p:nvPr>
        </p:nvSpPr>
        <p:spPr/>
        <p:txBody>
          <a:bodyPr/>
          <a:lstStyle/>
          <a:p>
            <a:r>
              <a:rPr lang="en-US" dirty="0"/>
              <a:t>		                       Attribute Based Encryption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3CF5964-1A22-4CE4-AEBA-2E31F53B0802}"/>
                  </a:ext>
                </a:extLst>
              </p:cNvPr>
              <p:cNvSpPr txBox="1"/>
              <p:nvPr/>
            </p:nvSpPr>
            <p:spPr>
              <a:xfrm>
                <a:off x="783770" y="1584960"/>
                <a:ext cx="10084527" cy="1844040"/>
              </a:xfrm>
              <a:prstGeom prst="rect">
                <a:avLst/>
              </a:prstGeom>
            </p:spPr>
            <p:txBody>
              <a:bodyPr vert="horz" wrap="none" lIns="91440" tIns="45720" rIns="91440" bIns="45720" rtlCol="0">
                <a:noAutofit/>
              </a:bodyPr>
              <a:lstStyle/>
              <a:p>
                <a:pPr marL="285750" indent="-285750" algn="l">
                  <a:lnSpc>
                    <a:spcPts val="1800"/>
                  </a:lnSpc>
                  <a:spcAft>
                    <a:spcPts val="600"/>
                  </a:spcAft>
                  <a:buClr>
                    <a:schemeClr val="tx1"/>
                  </a:buClr>
                  <a:buFont typeface="Arial" panose="020B0604020202020204" pitchFamily="34" charset="0"/>
                  <a:buChar char="•"/>
                </a:pPr>
                <a:r>
                  <a:rPr lang="en-US" b="0" dirty="0">
                    <a:solidFill>
                      <a:prstClr val="black">
                        <a:lumMod val="75000"/>
                        <a:lumOff val="25000"/>
                      </a:prstClr>
                    </a:solidFill>
                    <a:cs typeface="Segoe UI" panose="020B0502040204020203" pitchFamily="34" charset="0"/>
                  </a:rPr>
                  <a:t>      </a:t>
                </a:r>
                <a14:m>
                  <m:oMath xmlns:m="http://schemas.openxmlformats.org/officeDocument/2006/math">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𝑐𝑟𝑠</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d>
                  </m:oMath>
                </a14:m>
                <a:r>
                  <a:rPr lang="en-US" dirty="0">
                    <a:solidFill>
                      <a:prstClr val="black">
                        <a:lumMod val="75000"/>
                        <a:lumOff val="25000"/>
                      </a:prstClr>
                    </a:solidFill>
                    <a:latin typeface="Segoe UI" panose="020B0502040204020203" pitchFamily="34" charset="0"/>
                    <a:cs typeface="Segoe UI" panose="020B0502040204020203" pitchFamily="34" charset="0"/>
                  </a:rPr>
                  <a:t> where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𝑝</m:t>
                    </m:r>
                  </m:oMath>
                </a14:m>
                <a:r>
                  <a:rPr lang="en-US" dirty="0">
                    <a:solidFill>
                      <a:prstClr val="black">
                        <a:lumMod val="75000"/>
                        <a:lumOff val="25000"/>
                      </a:prstClr>
                    </a:solidFill>
                    <a:latin typeface="Segoe UI" panose="020B0502040204020203" pitchFamily="34" charset="0"/>
                    <a:cs typeface="Segoe UI" panose="020B0502040204020203" pitchFamily="34" charset="0"/>
                  </a:rPr>
                  <a:t> is a predicate.</a:t>
                </a: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𝐸𝑛𝑐</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𝑐𝑟𝑠</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𝑐</m:t>
                    </m:r>
                  </m:oMath>
                </a14:m>
                <a:r>
                  <a:rPr lang="en-US" dirty="0">
                    <a:solidFill>
                      <a:prstClr val="black">
                        <a:lumMod val="75000"/>
                        <a:lumOff val="25000"/>
                      </a:prstClr>
                    </a:solidFill>
                    <a:latin typeface="Segoe UI" panose="020B0502040204020203" pitchFamily="34" charset="0"/>
                    <a:cs typeface="Segoe UI" panose="020B0502040204020203" pitchFamily="34" charset="0"/>
                  </a:rPr>
                  <a:t>, where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oMath>
                </a14:m>
                <a:r>
                  <a:rPr lang="en-US" dirty="0">
                    <a:solidFill>
                      <a:prstClr val="black">
                        <a:lumMod val="75000"/>
                        <a:lumOff val="25000"/>
                      </a:prstClr>
                    </a:solidFill>
                    <a:latin typeface="Segoe UI" panose="020B0502040204020203" pitchFamily="34" charset="0"/>
                    <a:cs typeface="Segoe UI" panose="020B0502040204020203" pitchFamily="34" charset="0"/>
                  </a:rPr>
                  <a:t> is an attribute.</a:t>
                </a:r>
              </a:p>
              <a:p>
                <a:pPr marL="285750" indent="-285750" algn="l">
                  <a:lnSpc>
                    <a:spcPts val="1800"/>
                  </a:lnSpc>
                  <a:spcAft>
                    <a:spcPts val="600"/>
                  </a:spcAft>
                  <a:buClr>
                    <a:schemeClr val="tx1"/>
                  </a:buClr>
                  <a:buFont typeface="Arial" panose="020B0604020202020204" pitchFamily="34" charset="0"/>
                  <a:buChar char="•"/>
                </a:pPr>
                <a:r>
                  <a:rPr lang="en-US" b="0" dirty="0">
                    <a:solidFill>
                      <a:prstClr val="black">
                        <a:lumMod val="75000"/>
                        <a:lumOff val="25000"/>
                      </a:prstClr>
                    </a:solidFill>
                    <a:cs typeface="Segoe UI" panose="020B0502040204020203" pitchFamily="34" charset="0"/>
                  </a:rPr>
                  <a:t>      </a:t>
                </a:r>
                <a14:m>
                  <m:oMath xmlns:m="http://schemas.openxmlformats.org/officeDocument/2006/math">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𝑐</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𝑆𝑝𝑙𝑖𝑡</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schemeClr val="accent2"/>
                            </a:solidFill>
                            <a:latin typeface="Cambria Math" panose="02040503050406030204" pitchFamily="18" charset="0"/>
                            <a:cs typeface="Segoe UI" panose="020B0502040204020203" pitchFamily="34" charset="0"/>
                          </a:rPr>
                          <m:t>𝑠</m:t>
                        </m:r>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𝑘</m:t>
                            </m:r>
                          </m:e>
                          <m:sub>
                            <m:r>
                              <a:rPr lang="en-US" b="0" i="1" smtClean="0">
                                <a:solidFill>
                                  <a:schemeClr val="accent2"/>
                                </a:solidFill>
                                <a:latin typeface="Cambria Math" panose="02040503050406030204" pitchFamily="18" charset="0"/>
                                <a:cs typeface="Segoe UI" panose="020B0502040204020203" pitchFamily="34" charset="0"/>
                              </a:rPr>
                              <m:t>𝑝</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𝑞</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𝑠𝑘</m:t>
                            </m:r>
                          </m:e>
                          <m:sub>
                            <m:r>
                              <a:rPr lang="en-US" b="0" i="1" smtClean="0">
                                <a:solidFill>
                                  <a:schemeClr val="accent2"/>
                                </a:solidFill>
                                <a:latin typeface="Cambria Math" panose="02040503050406030204" pitchFamily="18" charset="0"/>
                                <a:cs typeface="Segoe UI" panose="020B0502040204020203" pitchFamily="34" charset="0"/>
                              </a:rPr>
                              <m:t>𝑝</m:t>
                            </m:r>
                            <m:r>
                              <a:rPr lang="en-US" b="0" i="1" smtClean="0">
                                <a:solidFill>
                                  <a:schemeClr val="accent2"/>
                                </a:solidFill>
                                <a:latin typeface="Cambria Math" panose="02040503050406030204" pitchFamily="18" charset="0"/>
                                <a:cs typeface="Segoe UI" panose="020B0502040204020203" pitchFamily="34" charset="0"/>
                              </a:rPr>
                              <m:t>∧</m:t>
                            </m:r>
                            <m:r>
                              <a:rPr lang="en-US" b="0" i="1" smtClean="0">
                                <a:solidFill>
                                  <a:schemeClr val="accent2"/>
                                </a:solidFill>
                                <a:latin typeface="Cambria Math" panose="02040503050406030204" pitchFamily="18" charset="0"/>
                                <a:cs typeface="Segoe UI" panose="020B0502040204020203" pitchFamily="34" charset="0"/>
                              </a:rPr>
                              <m:t>𝑞</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𝑠𝑘</m:t>
                            </m:r>
                          </m:e>
                          <m:sub>
                            <m:r>
                              <a:rPr lang="en-US" b="0" i="1" smtClean="0">
                                <a:solidFill>
                                  <a:schemeClr val="accent2"/>
                                </a:solidFill>
                                <a:latin typeface="Cambria Math" panose="02040503050406030204" pitchFamily="18" charset="0"/>
                                <a:cs typeface="Segoe UI" panose="020B0502040204020203" pitchFamily="34" charset="0"/>
                              </a:rPr>
                              <m:t>𝑝</m:t>
                            </m:r>
                            <m:r>
                              <a:rPr lang="en-US" b="0" i="1" smtClean="0">
                                <a:solidFill>
                                  <a:schemeClr val="accent2"/>
                                </a:solidFill>
                                <a:latin typeface="Cambria Math" panose="02040503050406030204" pitchFamily="18" charset="0"/>
                                <a:cs typeface="Segoe UI" panose="020B0502040204020203" pitchFamily="34" charset="0"/>
                              </a:rPr>
                              <m:t>∧¬</m:t>
                            </m:r>
                            <m:r>
                              <a:rPr lang="en-US" b="0" i="1" smtClean="0">
                                <a:solidFill>
                                  <a:schemeClr val="accent2"/>
                                </a:solidFill>
                                <a:latin typeface="Cambria Math" panose="02040503050406030204" pitchFamily="18" charset="0"/>
                                <a:cs typeface="Segoe UI" panose="020B0502040204020203" pitchFamily="34" charset="0"/>
                              </a:rPr>
                              <m:t>𝑞</m:t>
                            </m:r>
                          </m:sub>
                        </m:sSub>
                      </m:e>
                    </m:d>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Correctness:        decrypts correctly if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𝑝</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𝑇𝑅𝑈𝐸</m:t>
                    </m:r>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3" name="TextBox 2">
                <a:extLst>
                  <a:ext uri="{FF2B5EF4-FFF2-40B4-BE49-F238E27FC236}">
                    <a16:creationId xmlns:a16="http://schemas.microsoft.com/office/drawing/2014/main" id="{A3CF5964-1A22-4CE4-AEBA-2E31F53B0802}"/>
                  </a:ext>
                </a:extLst>
              </p:cNvPr>
              <p:cNvSpPr txBox="1">
                <a:spLocks noRot="1" noChangeAspect="1" noMove="1" noResize="1" noEditPoints="1" noAdjustHandles="1" noChangeArrowheads="1" noChangeShapeType="1" noTextEdit="1"/>
              </p:cNvSpPr>
              <p:nvPr/>
            </p:nvSpPr>
            <p:spPr>
              <a:xfrm>
                <a:off x="783770" y="1584960"/>
                <a:ext cx="10084527" cy="1844040"/>
              </a:xfrm>
              <a:prstGeom prst="rect">
                <a:avLst/>
              </a:prstGeom>
              <a:blipFill>
                <a:blip r:embed="rId3"/>
                <a:stretch>
                  <a:fillRect l="-423" t="-396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A90C595-94D8-4837-B7ED-446C8599F28E}"/>
              </a:ext>
            </a:extLst>
          </p:cNvPr>
          <p:cNvSpPr txBox="1"/>
          <p:nvPr/>
        </p:nvSpPr>
        <p:spPr>
          <a:xfrm>
            <a:off x="604434" y="714822"/>
            <a:ext cx="2774492" cy="574766"/>
          </a:xfrm>
          <a:prstGeom prst="rect">
            <a:avLst/>
          </a:prstGeom>
        </p:spPr>
        <p:txBody>
          <a:bodyPr vert="horz" wrap="none" lIns="91440" tIns="45720" rIns="91440" bIns="45720" rtlCol="0">
            <a:noAutofit/>
          </a:bodyPr>
          <a:lstStyle/>
          <a:p>
            <a:pPr marL="0" indent="0" algn="l">
              <a:lnSpc>
                <a:spcPts val="1800"/>
              </a:lnSpc>
              <a:spcAft>
                <a:spcPts val="600"/>
              </a:spcAft>
              <a:buNone/>
            </a:pPr>
            <a:r>
              <a:rPr lang="en-US" sz="2800" dirty="0">
                <a:solidFill>
                  <a:prstClr val="black">
                    <a:lumMod val="75000"/>
                    <a:lumOff val="25000"/>
                  </a:prstClr>
                </a:solidFill>
                <a:latin typeface="+mj-lt"/>
                <a:cs typeface="Segoe UI" panose="020B0502040204020203" pitchFamily="34" charset="0"/>
              </a:rPr>
              <a:t>Single Decryptor</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7C6E680-99B3-42B8-BEC0-F4FBDB34B48F}"/>
                  </a:ext>
                </a:extLst>
              </p:cNvPr>
              <p:cNvSpPr/>
              <p:nvPr/>
            </p:nvSpPr>
            <p:spPr>
              <a:xfrm>
                <a:off x="2626767" y="1536928"/>
                <a:ext cx="456067" cy="3907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𝑠𝑘</m:t>
                          </m:r>
                        </m:e>
                        <m:sub>
                          <m:r>
                            <a:rPr lang="en-US" i="1">
                              <a:solidFill>
                                <a:prstClr val="black">
                                  <a:lumMod val="75000"/>
                                  <a:lumOff val="25000"/>
                                </a:prstClr>
                              </a:solidFill>
                              <a:latin typeface="Cambria Math" panose="02040503050406030204" pitchFamily="18" charset="0"/>
                              <a:cs typeface="Segoe UI" panose="020B0502040204020203" pitchFamily="34" charset="0"/>
                            </a:rPr>
                            <m:t>𝑝</m:t>
                          </m:r>
                        </m:sub>
                      </m:sSub>
                    </m:oMath>
                  </m:oMathPara>
                </a14:m>
                <a:endParaRPr lang="en-US" dirty="0"/>
              </a:p>
            </p:txBody>
          </p:sp>
        </mc:Choice>
        <mc:Fallback xmlns="">
          <p:sp>
            <p:nvSpPr>
              <p:cNvPr id="5" name="Rectangle 4">
                <a:extLst>
                  <a:ext uri="{FF2B5EF4-FFF2-40B4-BE49-F238E27FC236}">
                    <a16:creationId xmlns:a16="http://schemas.microsoft.com/office/drawing/2014/main" id="{C7C6E680-99B3-42B8-BEC0-F4FBDB34B48F}"/>
                  </a:ext>
                </a:extLst>
              </p:cNvPr>
              <p:cNvSpPr>
                <a:spLocks noRot="1" noChangeAspect="1" noMove="1" noResize="1" noEditPoints="1" noAdjustHandles="1" noChangeArrowheads="1" noChangeShapeType="1" noTextEdit="1"/>
              </p:cNvSpPr>
              <p:nvPr/>
            </p:nvSpPr>
            <p:spPr>
              <a:xfrm>
                <a:off x="2626767" y="1536928"/>
                <a:ext cx="456067" cy="390748"/>
              </a:xfrm>
              <a:prstGeom prst="rect">
                <a:avLst/>
              </a:prstGeom>
              <a:blipFill>
                <a:blip r:embed="rId4"/>
                <a:stretch>
                  <a:fillRect r="-8000"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FFFA2C2-3467-4F74-872A-46512EDD8D8F}"/>
                  </a:ext>
                </a:extLst>
              </p:cNvPr>
              <p:cNvSpPr/>
              <p:nvPr/>
            </p:nvSpPr>
            <p:spPr>
              <a:xfrm>
                <a:off x="1546904" y="2142359"/>
                <a:ext cx="598625"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𝑠𝑘</m:t>
                          </m:r>
                        </m:e>
                        <m:sub>
                          <m:r>
                            <a:rPr lang="en-US" i="1">
                              <a:solidFill>
                                <a:prstClr val="black">
                                  <a:lumMod val="75000"/>
                                  <a:lumOff val="25000"/>
                                </a:prstClr>
                              </a:solidFill>
                              <a:latin typeface="Cambria Math" panose="02040503050406030204" pitchFamily="18" charset="0"/>
                              <a:cs typeface="Segoe UI" panose="020B0502040204020203" pitchFamily="34" charset="0"/>
                            </a:rPr>
                            <m:t>𝑝</m:t>
                          </m:r>
                        </m:sub>
                      </m:sSub>
                    </m:oMath>
                  </m:oMathPara>
                </a14:m>
                <a:endParaRPr lang="en-US" dirty="0"/>
              </a:p>
            </p:txBody>
          </p:sp>
        </mc:Choice>
        <mc:Fallback xmlns="">
          <p:sp>
            <p:nvSpPr>
              <p:cNvPr id="6" name="Rectangle 5">
                <a:extLst>
                  <a:ext uri="{FF2B5EF4-FFF2-40B4-BE49-F238E27FC236}">
                    <a16:creationId xmlns:a16="http://schemas.microsoft.com/office/drawing/2014/main" id="{BFFFA2C2-3467-4F74-872A-46512EDD8D8F}"/>
                  </a:ext>
                </a:extLst>
              </p:cNvPr>
              <p:cNvSpPr>
                <a:spLocks noRot="1" noChangeAspect="1" noMove="1" noResize="1" noEditPoints="1" noAdjustHandles="1" noChangeArrowheads="1" noChangeShapeType="1" noTextEdit="1"/>
              </p:cNvSpPr>
              <p:nvPr/>
            </p:nvSpPr>
            <p:spPr>
              <a:xfrm>
                <a:off x="1546904" y="2142359"/>
                <a:ext cx="598625" cy="390748"/>
              </a:xfrm>
              <a:prstGeom prst="rect">
                <a:avLst/>
              </a:prstGeom>
              <a:blipFill>
                <a:blip r:embed="rId5"/>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B8E4291-095D-47F8-AE13-CB3FB0C4731D}"/>
                  </a:ext>
                </a:extLst>
              </p:cNvPr>
              <p:cNvSpPr/>
              <p:nvPr/>
            </p:nvSpPr>
            <p:spPr>
              <a:xfrm>
                <a:off x="2344872" y="2752233"/>
                <a:ext cx="598625"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𝑠𝑘</m:t>
                          </m:r>
                        </m:e>
                        <m:sub>
                          <m:r>
                            <a:rPr lang="en-US" i="1">
                              <a:solidFill>
                                <a:prstClr val="black">
                                  <a:lumMod val="75000"/>
                                  <a:lumOff val="25000"/>
                                </a:prstClr>
                              </a:solidFill>
                              <a:latin typeface="Cambria Math" panose="02040503050406030204" pitchFamily="18" charset="0"/>
                              <a:cs typeface="Segoe UI" panose="020B0502040204020203" pitchFamily="34" charset="0"/>
                            </a:rPr>
                            <m:t>𝑝</m:t>
                          </m:r>
                        </m:sub>
                      </m:sSub>
                    </m:oMath>
                  </m:oMathPara>
                </a14:m>
                <a:endParaRPr lang="en-US" dirty="0"/>
              </a:p>
            </p:txBody>
          </p:sp>
        </mc:Choice>
        <mc:Fallback xmlns="">
          <p:sp>
            <p:nvSpPr>
              <p:cNvPr id="7" name="Rectangle 6">
                <a:extLst>
                  <a:ext uri="{FF2B5EF4-FFF2-40B4-BE49-F238E27FC236}">
                    <a16:creationId xmlns:a16="http://schemas.microsoft.com/office/drawing/2014/main" id="{EB8E4291-095D-47F8-AE13-CB3FB0C4731D}"/>
                  </a:ext>
                </a:extLst>
              </p:cNvPr>
              <p:cNvSpPr>
                <a:spLocks noRot="1" noChangeAspect="1" noMove="1" noResize="1" noEditPoints="1" noAdjustHandles="1" noChangeArrowheads="1" noChangeShapeType="1" noTextEdit="1"/>
              </p:cNvSpPr>
              <p:nvPr/>
            </p:nvSpPr>
            <p:spPr>
              <a:xfrm>
                <a:off x="2344872" y="2752233"/>
                <a:ext cx="598625" cy="390748"/>
              </a:xfrm>
              <a:prstGeom prst="rect">
                <a:avLst/>
              </a:prstGeom>
              <a:blipFill>
                <a:blip r:embed="rId6"/>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07F8802-0B27-4A49-8ACC-C188AE0ADD47}"/>
                  </a:ext>
                </a:extLst>
              </p:cNvPr>
              <p:cNvSpPr txBox="1"/>
              <p:nvPr/>
            </p:nvSpPr>
            <p:spPr>
              <a:xfrm>
                <a:off x="1042790" y="1595155"/>
                <a:ext cx="599533" cy="348792"/>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𝐺𝑒𝑛</m:t>
                      </m:r>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207F8802-0B27-4A49-8ACC-C188AE0ADD47}"/>
                  </a:ext>
                </a:extLst>
              </p:cNvPr>
              <p:cNvSpPr txBox="1">
                <a:spLocks noRot="1" noChangeAspect="1" noMove="1" noResize="1" noEditPoints="1" noAdjustHandles="1" noChangeArrowheads="1" noChangeShapeType="1" noTextEdit="1"/>
              </p:cNvSpPr>
              <p:nvPr/>
            </p:nvSpPr>
            <p:spPr>
              <a:xfrm>
                <a:off x="1042790" y="1595155"/>
                <a:ext cx="599533" cy="34879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22CC63-E3AB-4B9E-AC4B-9A04E8A89D0A}"/>
                  </a:ext>
                </a:extLst>
              </p:cNvPr>
              <p:cNvSpPr txBox="1"/>
              <p:nvPr/>
            </p:nvSpPr>
            <p:spPr>
              <a:xfrm>
                <a:off x="1023936" y="2184315"/>
                <a:ext cx="599533" cy="348792"/>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𝐷𝑒𝑐</m:t>
                      </m:r>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9" name="TextBox 8">
                <a:extLst>
                  <a:ext uri="{FF2B5EF4-FFF2-40B4-BE49-F238E27FC236}">
                    <a16:creationId xmlns:a16="http://schemas.microsoft.com/office/drawing/2014/main" id="{ED22CC63-E3AB-4B9E-AC4B-9A04E8A89D0A}"/>
                  </a:ext>
                </a:extLst>
              </p:cNvPr>
              <p:cNvSpPr txBox="1">
                <a:spLocks noRot="1" noChangeAspect="1" noMove="1" noResize="1" noEditPoints="1" noAdjustHandles="1" noChangeArrowheads="1" noChangeShapeType="1" noTextEdit="1"/>
              </p:cNvSpPr>
              <p:nvPr/>
            </p:nvSpPr>
            <p:spPr>
              <a:xfrm>
                <a:off x="1023936" y="2184315"/>
                <a:ext cx="599533" cy="348792"/>
              </a:xfrm>
              <a:prstGeom prst="rect">
                <a:avLst/>
              </a:prstGeom>
              <a:blipFill>
                <a:blip r:embed="rId8"/>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796AC38-D3BD-49D4-96EE-B8385D41F237}"/>
              </a:ext>
            </a:extLst>
          </p:cNvPr>
          <p:cNvSpPr txBox="1"/>
          <p:nvPr/>
        </p:nvSpPr>
        <p:spPr>
          <a:xfrm>
            <a:off x="3183858" y="724249"/>
            <a:ext cx="2912142" cy="574766"/>
          </a:xfrm>
          <a:prstGeom prst="rect">
            <a:avLst/>
          </a:prstGeom>
        </p:spPr>
        <p:txBody>
          <a:bodyPr vert="horz" wrap="none" lIns="91440" tIns="45720" rIns="91440" bIns="45720" rtlCol="0">
            <a:noAutofit/>
          </a:bodyPr>
          <a:lstStyle/>
          <a:p>
            <a:pPr marL="0" indent="0" algn="l">
              <a:lnSpc>
                <a:spcPts val="1800"/>
              </a:lnSpc>
              <a:spcAft>
                <a:spcPts val="600"/>
              </a:spcAft>
              <a:buNone/>
            </a:pPr>
            <a:r>
              <a:rPr lang="en-US" sz="2800" dirty="0">
                <a:solidFill>
                  <a:prstClr val="black">
                    <a:lumMod val="75000"/>
                    <a:lumOff val="25000"/>
                  </a:prstClr>
                </a:solidFill>
                <a:latin typeface="+mj-lt"/>
                <a:cs typeface="Segoe UI" panose="020B0502040204020203" pitchFamily="34" charset="0"/>
              </a:rPr>
              <a:t>Splittable</a:t>
            </a:r>
          </a:p>
        </p:txBody>
      </p:sp>
      <p:cxnSp>
        <p:nvCxnSpPr>
          <p:cNvPr id="11" name="Straight Arrow Connector 10">
            <a:extLst>
              <a:ext uri="{FF2B5EF4-FFF2-40B4-BE49-F238E27FC236}">
                <a16:creationId xmlns:a16="http://schemas.microsoft.com/office/drawing/2014/main" id="{AE05A530-85F9-4ECB-B4F9-8673CD1AA189}"/>
              </a:ext>
            </a:extLst>
          </p:cNvPr>
          <p:cNvCxnSpPr>
            <a:cxnSpLocks/>
          </p:cNvCxnSpPr>
          <p:nvPr/>
        </p:nvCxnSpPr>
        <p:spPr>
          <a:xfrm flipV="1">
            <a:off x="5096555" y="3099105"/>
            <a:ext cx="1447585" cy="65314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D5885546-BD12-4D52-9F11-35A2E61ED904}"/>
              </a:ext>
            </a:extLst>
          </p:cNvPr>
          <p:cNvCxnSpPr>
            <a:cxnSpLocks/>
          </p:cNvCxnSpPr>
          <p:nvPr/>
        </p:nvCxnSpPr>
        <p:spPr>
          <a:xfrm>
            <a:off x="5096555" y="5008547"/>
            <a:ext cx="1334881" cy="9286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D838D27-9772-4842-9314-7E39E77C8638}"/>
                  </a:ext>
                </a:extLst>
              </p:cNvPr>
              <p:cNvSpPr txBox="1"/>
              <p:nvPr/>
            </p:nvSpPr>
            <p:spPr>
              <a:xfrm rot="20048269">
                <a:off x="5400217" y="3073100"/>
                <a:ext cx="5885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0</m:t>
                          </m:r>
                        </m:sub>
                      </m:sSub>
                    </m:oMath>
                  </m:oMathPara>
                </a14:m>
                <a:endParaRPr lang="en-US" i="1" dirty="0">
                  <a:solidFill>
                    <a:schemeClr val="accent2"/>
                  </a:solidFill>
                </a:endParaRPr>
              </a:p>
            </p:txBody>
          </p:sp>
        </mc:Choice>
        <mc:Fallback xmlns="">
          <p:sp>
            <p:nvSpPr>
              <p:cNvPr id="13" name="TextBox 12">
                <a:extLst>
                  <a:ext uri="{FF2B5EF4-FFF2-40B4-BE49-F238E27FC236}">
                    <a16:creationId xmlns:a16="http://schemas.microsoft.com/office/drawing/2014/main" id="{5D838D27-9772-4842-9314-7E39E77C8638}"/>
                  </a:ext>
                </a:extLst>
              </p:cNvPr>
              <p:cNvSpPr txBox="1">
                <a:spLocks noRot="1" noChangeAspect="1" noMove="1" noResize="1" noEditPoints="1" noAdjustHandles="1" noChangeArrowheads="1" noChangeShapeType="1" noTextEdit="1"/>
              </p:cNvSpPr>
              <p:nvPr/>
            </p:nvSpPr>
            <p:spPr>
              <a:xfrm rot="20048269">
                <a:off x="5400217" y="3073100"/>
                <a:ext cx="58855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6F37422-5A38-41DC-BAF1-C54710BC08C5}"/>
                  </a:ext>
                </a:extLst>
              </p:cNvPr>
              <p:cNvSpPr txBox="1"/>
              <p:nvPr/>
            </p:nvSpPr>
            <p:spPr>
              <a:xfrm rot="1873506">
                <a:off x="5539384" y="5054287"/>
                <a:ext cx="5885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𝑠𝑘</m:t>
                          </m:r>
                        </m:e>
                        <m:sub>
                          <m:r>
                            <a:rPr lang="en-US" b="0" i="1" smtClean="0">
                              <a:solidFill>
                                <a:schemeClr val="accent2"/>
                              </a:solidFill>
                              <a:latin typeface="Cambria Math" panose="02040503050406030204" pitchFamily="18" charset="0"/>
                            </a:rPr>
                            <m:t>1</m:t>
                          </m:r>
                        </m:sub>
                      </m:sSub>
                    </m:oMath>
                  </m:oMathPara>
                </a14:m>
                <a:endParaRPr lang="en-US" i="1" dirty="0">
                  <a:solidFill>
                    <a:schemeClr val="accent2"/>
                  </a:solidFill>
                </a:endParaRPr>
              </a:p>
            </p:txBody>
          </p:sp>
        </mc:Choice>
        <mc:Fallback xmlns="">
          <p:sp>
            <p:nvSpPr>
              <p:cNvPr id="14" name="TextBox 13">
                <a:extLst>
                  <a:ext uri="{FF2B5EF4-FFF2-40B4-BE49-F238E27FC236}">
                    <a16:creationId xmlns:a16="http://schemas.microsoft.com/office/drawing/2014/main" id="{F6F37422-5A38-41DC-BAF1-C54710BC08C5}"/>
                  </a:ext>
                </a:extLst>
              </p:cNvPr>
              <p:cNvSpPr txBox="1">
                <a:spLocks noRot="1" noChangeAspect="1" noMove="1" noResize="1" noEditPoints="1" noAdjustHandles="1" noChangeArrowheads="1" noChangeShapeType="1" noTextEdit="1"/>
              </p:cNvSpPr>
              <p:nvPr/>
            </p:nvSpPr>
            <p:spPr>
              <a:xfrm rot="1873506">
                <a:off x="5539384" y="5054287"/>
                <a:ext cx="588559" cy="369332"/>
              </a:xfrm>
              <a:prstGeom prst="rect">
                <a:avLst/>
              </a:prstGeom>
              <a:blipFill>
                <a:blip r:embed="rId10"/>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94171278-ABE4-439F-BF84-9BA486FCBC9B}"/>
              </a:ext>
            </a:extLst>
          </p:cNvPr>
          <p:cNvCxnSpPr>
            <a:cxnSpLocks/>
          </p:cNvCxnSpPr>
          <p:nvPr/>
        </p:nvCxnSpPr>
        <p:spPr>
          <a:xfrm flipH="1" flipV="1">
            <a:off x="7550178" y="2963227"/>
            <a:ext cx="2909127" cy="9315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929965C9-AEF3-4874-88CA-B2E597AB1017}"/>
              </a:ext>
            </a:extLst>
          </p:cNvPr>
          <p:cNvCxnSpPr>
            <a:cxnSpLocks/>
          </p:cNvCxnSpPr>
          <p:nvPr/>
        </p:nvCxnSpPr>
        <p:spPr>
          <a:xfrm flipH="1">
            <a:off x="7614246" y="4827767"/>
            <a:ext cx="2818240" cy="10669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3569827-6F29-48FC-9F47-C13C914DF043}"/>
                  </a:ext>
                </a:extLst>
              </p:cNvPr>
              <p:cNvSpPr txBox="1"/>
              <p:nvPr/>
            </p:nvSpPr>
            <p:spPr>
              <a:xfrm rot="1061255">
                <a:off x="8099524" y="3062575"/>
                <a:ext cx="21168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d>
                        <m:dPr>
                          <m:ctrlPr>
                            <a:rPr lang="en-US" b="0" i="1" smtClean="0">
                              <a:latin typeface="Cambria Math" panose="02040503050406030204" pitchFamily="18" charset="0"/>
                            </a:rPr>
                          </m:ctrlPr>
                        </m:dPr>
                        <m:e>
                          <m:r>
                            <a:rPr lang="en-US" b="0" i="1" smtClean="0">
                              <a:latin typeface="Cambria Math" panose="02040503050406030204" pitchFamily="18" charset="0"/>
                            </a:rPr>
                            <m:t>𝑐𝑟𝑠</m:t>
                          </m:r>
                          <m:r>
                            <a:rPr lang="en-US" b="0" i="1" smtClean="0">
                              <a:latin typeface="Cambria Math" panose="02040503050406030204" pitchFamily="18" charset="0"/>
                            </a:rPr>
                            <m:t>,</m:t>
                          </m:r>
                          <m:r>
                            <a:rPr lang="en-US" b="0" i="1" smtClean="0">
                              <a:latin typeface="Cambria Math" panose="02040503050406030204" pitchFamily="18" charset="0"/>
                            </a:rPr>
                            <m:t>𝑝𝑘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𝑏</m:t>
                              </m:r>
                            </m:sub>
                          </m:sSub>
                          <m:r>
                            <a:rPr lang="en-US" b="0" i="1" smtClean="0">
                              <a:latin typeface="Cambria Math" panose="02040503050406030204" pitchFamily="18" charset="0"/>
                            </a:rPr>
                            <m:t>,</m:t>
                          </m:r>
                          <m:r>
                            <a:rPr lang="en-US" b="0" i="1" smtClean="0">
                              <a:latin typeface="Cambria Math" panose="02040503050406030204" pitchFamily="18" charset="0"/>
                            </a:rPr>
                            <m:t>𝑥</m:t>
                          </m:r>
                        </m:e>
                      </m:d>
                    </m:oMath>
                  </m:oMathPara>
                </a14:m>
                <a:endParaRPr lang="en-US" dirty="0"/>
              </a:p>
            </p:txBody>
          </p:sp>
        </mc:Choice>
        <mc:Fallback xmlns="">
          <p:sp>
            <p:nvSpPr>
              <p:cNvPr id="17" name="TextBox 16">
                <a:extLst>
                  <a:ext uri="{FF2B5EF4-FFF2-40B4-BE49-F238E27FC236}">
                    <a16:creationId xmlns:a16="http://schemas.microsoft.com/office/drawing/2014/main" id="{73569827-6F29-48FC-9F47-C13C914DF043}"/>
                  </a:ext>
                </a:extLst>
              </p:cNvPr>
              <p:cNvSpPr txBox="1">
                <a:spLocks noRot="1" noChangeAspect="1" noMove="1" noResize="1" noEditPoints="1" noAdjustHandles="1" noChangeArrowheads="1" noChangeShapeType="1" noTextEdit="1"/>
              </p:cNvSpPr>
              <p:nvPr/>
            </p:nvSpPr>
            <p:spPr>
              <a:xfrm rot="1061255">
                <a:off x="8099524" y="3062575"/>
                <a:ext cx="2116862"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5C6396A-8A50-407F-9E40-F8F345BD9CF8}"/>
                  </a:ext>
                </a:extLst>
              </p:cNvPr>
              <p:cNvSpPr txBox="1"/>
              <p:nvPr/>
            </p:nvSpPr>
            <p:spPr>
              <a:xfrm rot="20376972">
                <a:off x="7940856" y="4970953"/>
                <a:ext cx="21168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d>
                        <m:dPr>
                          <m:ctrlPr>
                            <a:rPr lang="en-US" b="0" i="1" smtClean="0">
                              <a:latin typeface="Cambria Math" panose="02040503050406030204" pitchFamily="18" charset="0"/>
                            </a:rPr>
                          </m:ctrlPr>
                        </m:dPr>
                        <m:e>
                          <m:r>
                            <a:rPr lang="en-US" b="0" i="1" smtClean="0">
                              <a:latin typeface="Cambria Math" panose="02040503050406030204" pitchFamily="18" charset="0"/>
                            </a:rPr>
                            <m:t>𝑐𝑟𝑠</m:t>
                          </m:r>
                          <m:r>
                            <a:rPr lang="en-US" b="0" i="1" smtClean="0">
                              <a:latin typeface="Cambria Math" panose="02040503050406030204" pitchFamily="18" charset="0"/>
                            </a:rPr>
                            <m:t>,</m:t>
                          </m:r>
                          <m:r>
                            <a:rPr lang="en-US" b="0" i="1" smtClean="0">
                              <a:latin typeface="Cambria Math" panose="02040503050406030204" pitchFamily="18" charset="0"/>
                            </a:rPr>
                            <m:t>𝑝𝑘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𝑏</m:t>
                              </m:r>
                            </m:sub>
                          </m:sSub>
                          <m:r>
                            <a:rPr lang="en-US" b="0" i="1" smtClean="0">
                              <a:latin typeface="Cambria Math" panose="02040503050406030204" pitchFamily="18" charset="0"/>
                            </a:rPr>
                            <m:t>,</m:t>
                          </m:r>
                          <m:r>
                            <a:rPr lang="en-US" b="0" i="1" smtClean="0">
                              <a:latin typeface="Cambria Math" panose="02040503050406030204" pitchFamily="18" charset="0"/>
                            </a:rPr>
                            <m:t>𝑥</m:t>
                          </m:r>
                        </m:e>
                      </m:d>
                    </m:oMath>
                  </m:oMathPara>
                </a14:m>
                <a:endParaRPr lang="en-US" dirty="0"/>
              </a:p>
            </p:txBody>
          </p:sp>
        </mc:Choice>
        <mc:Fallback xmlns="">
          <p:sp>
            <p:nvSpPr>
              <p:cNvPr id="18" name="TextBox 17">
                <a:extLst>
                  <a:ext uri="{FF2B5EF4-FFF2-40B4-BE49-F238E27FC236}">
                    <a16:creationId xmlns:a16="http://schemas.microsoft.com/office/drawing/2014/main" id="{D5C6396A-8A50-407F-9E40-F8F345BD9CF8}"/>
                  </a:ext>
                </a:extLst>
              </p:cNvPr>
              <p:cNvSpPr txBox="1">
                <a:spLocks noRot="1" noChangeAspect="1" noMove="1" noResize="1" noEditPoints="1" noAdjustHandles="1" noChangeArrowheads="1" noChangeShapeType="1" noTextEdit="1"/>
              </p:cNvSpPr>
              <p:nvPr/>
            </p:nvSpPr>
            <p:spPr>
              <a:xfrm rot="20376972">
                <a:off x="7940856" y="4970953"/>
                <a:ext cx="2116862" cy="369332"/>
              </a:xfrm>
              <a:prstGeom prst="rect">
                <a:avLst/>
              </a:prstGeom>
              <a:blipFill>
                <a:blip r:embed="rId12"/>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DA98D5AC-0FCA-49F2-83F6-C5FAB929D7E9}"/>
              </a:ext>
            </a:extLst>
          </p:cNvPr>
          <p:cNvCxnSpPr>
            <a:cxnSpLocks/>
          </p:cNvCxnSpPr>
          <p:nvPr/>
        </p:nvCxnSpPr>
        <p:spPr>
          <a:xfrm>
            <a:off x="7523510" y="3207016"/>
            <a:ext cx="2908976" cy="9287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45211A11-8078-405D-8144-B765F29949A1}"/>
              </a:ext>
            </a:extLst>
          </p:cNvPr>
          <p:cNvCxnSpPr>
            <a:cxnSpLocks/>
          </p:cNvCxnSpPr>
          <p:nvPr/>
        </p:nvCxnSpPr>
        <p:spPr>
          <a:xfrm flipV="1">
            <a:off x="7667674" y="5008547"/>
            <a:ext cx="2886805" cy="10828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5FDE08B-B4F1-43D1-857A-BDC7CABC28AD}"/>
                  </a:ext>
                </a:extLst>
              </p:cNvPr>
              <p:cNvSpPr txBox="1"/>
              <p:nvPr/>
            </p:nvSpPr>
            <p:spPr>
              <a:xfrm rot="857914">
                <a:off x="8694629" y="3621436"/>
                <a:ext cx="4722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oMath>
                  </m:oMathPara>
                </a14:m>
                <a:endParaRPr lang="en-US" dirty="0"/>
              </a:p>
            </p:txBody>
          </p:sp>
        </mc:Choice>
        <mc:Fallback xmlns="">
          <p:sp>
            <p:nvSpPr>
              <p:cNvPr id="21" name="TextBox 20">
                <a:extLst>
                  <a:ext uri="{FF2B5EF4-FFF2-40B4-BE49-F238E27FC236}">
                    <a16:creationId xmlns:a16="http://schemas.microsoft.com/office/drawing/2014/main" id="{95FDE08B-B4F1-43D1-857A-BDC7CABC28AD}"/>
                  </a:ext>
                </a:extLst>
              </p:cNvPr>
              <p:cNvSpPr txBox="1">
                <a:spLocks noRot="1" noChangeAspect="1" noMove="1" noResize="1" noEditPoints="1" noAdjustHandles="1" noChangeArrowheads="1" noChangeShapeType="1" noTextEdit="1"/>
              </p:cNvSpPr>
              <p:nvPr/>
            </p:nvSpPr>
            <p:spPr>
              <a:xfrm rot="857914">
                <a:off x="8694629" y="3621436"/>
                <a:ext cx="472244"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1512E7D-7928-4ED7-A39A-768CE619E505}"/>
                  </a:ext>
                </a:extLst>
              </p:cNvPr>
              <p:cNvSpPr txBox="1"/>
              <p:nvPr/>
            </p:nvSpPr>
            <p:spPr>
              <a:xfrm rot="20750558">
                <a:off x="9098229" y="5412733"/>
                <a:ext cx="4669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m:oMathPara>
                </a14:m>
                <a:endParaRPr lang="en-US" dirty="0"/>
              </a:p>
            </p:txBody>
          </p:sp>
        </mc:Choice>
        <mc:Fallback xmlns="">
          <p:sp>
            <p:nvSpPr>
              <p:cNvPr id="22" name="TextBox 21">
                <a:extLst>
                  <a:ext uri="{FF2B5EF4-FFF2-40B4-BE49-F238E27FC236}">
                    <a16:creationId xmlns:a16="http://schemas.microsoft.com/office/drawing/2014/main" id="{21512E7D-7928-4ED7-A39A-768CE619E505}"/>
                  </a:ext>
                </a:extLst>
              </p:cNvPr>
              <p:cNvSpPr txBox="1">
                <a:spLocks noRot="1" noChangeAspect="1" noMove="1" noResize="1" noEditPoints="1" noAdjustHandles="1" noChangeArrowheads="1" noChangeShapeType="1" noTextEdit="1"/>
              </p:cNvSpPr>
              <p:nvPr/>
            </p:nvSpPr>
            <p:spPr>
              <a:xfrm rot="20750558">
                <a:off x="9098229" y="5412733"/>
                <a:ext cx="466923" cy="369332"/>
              </a:xfrm>
              <a:prstGeom prst="rect">
                <a:avLst/>
              </a:prstGeom>
              <a:blipFill>
                <a:blip r:embed="rId14"/>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8EC96680-EA95-47F0-AA89-65C3041B0243}"/>
              </a:ext>
            </a:extLst>
          </p:cNvPr>
          <p:cNvCxnSpPr>
            <a:cxnSpLocks/>
          </p:cNvCxnSpPr>
          <p:nvPr/>
        </p:nvCxnSpPr>
        <p:spPr>
          <a:xfrm>
            <a:off x="5157004" y="4562305"/>
            <a:ext cx="528642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6A423FF-F00E-4AC5-9AB2-358164379D3E}"/>
                  </a:ext>
                </a:extLst>
              </p:cNvPr>
              <p:cNvSpPr txBox="1"/>
              <p:nvPr/>
            </p:nvSpPr>
            <p:spPr>
              <a:xfrm>
                <a:off x="6984259" y="4482165"/>
                <a:ext cx="14977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𝑝𝑘</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i="1" dirty="0"/>
              </a:p>
            </p:txBody>
          </p:sp>
        </mc:Choice>
        <mc:Fallback xmlns="">
          <p:sp>
            <p:nvSpPr>
              <p:cNvPr id="24" name="TextBox 23">
                <a:extLst>
                  <a:ext uri="{FF2B5EF4-FFF2-40B4-BE49-F238E27FC236}">
                    <a16:creationId xmlns:a16="http://schemas.microsoft.com/office/drawing/2014/main" id="{B6A423FF-F00E-4AC5-9AB2-358164379D3E}"/>
                  </a:ext>
                </a:extLst>
              </p:cNvPr>
              <p:cNvSpPr txBox="1">
                <a:spLocks noRot="1" noChangeAspect="1" noMove="1" noResize="1" noEditPoints="1" noAdjustHandles="1" noChangeArrowheads="1" noChangeShapeType="1" noTextEdit="1"/>
              </p:cNvSpPr>
              <p:nvPr/>
            </p:nvSpPr>
            <p:spPr>
              <a:xfrm>
                <a:off x="6984259" y="4482165"/>
                <a:ext cx="1497782" cy="369332"/>
              </a:xfrm>
              <a:prstGeom prst="rect">
                <a:avLst/>
              </a:prstGeom>
              <a:blipFill>
                <a:blip r:embed="rId15"/>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3EE3D7B-FE27-4642-B8F6-095D885737E1}"/>
                  </a:ext>
                </a:extLst>
              </p:cNvPr>
              <p:cNvSpPr txBox="1"/>
              <p:nvPr/>
            </p:nvSpPr>
            <p:spPr>
              <a:xfrm>
                <a:off x="10199881" y="5136348"/>
                <a:ext cx="1713354" cy="646331"/>
              </a:xfrm>
              <a:prstGeom prst="rect">
                <a:avLst/>
              </a:prstGeom>
              <a:noFill/>
            </p:spPr>
            <p:txBody>
              <a:bodyPr wrap="none" rtlCol="0">
                <a:spAutoFit/>
              </a:bodyPr>
              <a:lstStyle/>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endParaRPr lang="en-US" i="1" dirty="0"/>
              </a:p>
              <a:p>
                <a:pPr marL="285750"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oMath>
                </a14:m>
                <a:endParaRPr lang="en-US" dirty="0"/>
              </a:p>
            </p:txBody>
          </p:sp>
        </mc:Choice>
        <mc:Fallback xmlns="">
          <p:sp>
            <p:nvSpPr>
              <p:cNvPr id="25" name="TextBox 24">
                <a:extLst>
                  <a:ext uri="{FF2B5EF4-FFF2-40B4-BE49-F238E27FC236}">
                    <a16:creationId xmlns:a16="http://schemas.microsoft.com/office/drawing/2014/main" id="{43EE3D7B-FE27-4642-B8F6-095D885737E1}"/>
                  </a:ext>
                </a:extLst>
              </p:cNvPr>
              <p:cNvSpPr txBox="1">
                <a:spLocks noRot="1" noChangeAspect="1" noMove="1" noResize="1" noEditPoints="1" noAdjustHandles="1" noChangeArrowheads="1" noChangeShapeType="1" noTextEdit="1"/>
              </p:cNvSpPr>
              <p:nvPr/>
            </p:nvSpPr>
            <p:spPr>
              <a:xfrm>
                <a:off x="10199881" y="5136348"/>
                <a:ext cx="1713354" cy="646331"/>
              </a:xfrm>
              <a:prstGeom prst="rect">
                <a:avLst/>
              </a:prstGeom>
              <a:blipFill>
                <a:blip r:embed="rId16"/>
                <a:stretch>
                  <a:fillRect l="-2135" t="-943" b="-12264"/>
                </a:stretch>
              </a:blipFill>
            </p:spPr>
            <p:txBody>
              <a:bodyPr/>
              <a:lstStyle/>
              <a:p>
                <a:r>
                  <a:rPr lang="en-US">
                    <a:noFill/>
                  </a:rPr>
                  <a:t> </a:t>
                </a:r>
              </a:p>
            </p:txBody>
          </p:sp>
        </mc:Fallback>
      </mc:AlternateContent>
      <p:pic>
        <p:nvPicPr>
          <p:cNvPr id="26" name="Graphic 25" descr="Devil face with solid fill">
            <a:extLst>
              <a:ext uri="{FF2B5EF4-FFF2-40B4-BE49-F238E27FC236}">
                <a16:creationId xmlns:a16="http://schemas.microsoft.com/office/drawing/2014/main" id="{11440F8A-964D-45F4-A268-0FDF0A6E420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182155" y="3991805"/>
            <a:ext cx="914400" cy="914400"/>
          </a:xfrm>
          <a:prstGeom prst="rect">
            <a:avLst/>
          </a:prstGeom>
        </p:spPr>
      </p:pic>
      <p:pic>
        <p:nvPicPr>
          <p:cNvPr id="27" name="Graphic 26" descr="Police">
            <a:extLst>
              <a:ext uri="{FF2B5EF4-FFF2-40B4-BE49-F238E27FC236}">
                <a16:creationId xmlns:a16="http://schemas.microsoft.com/office/drawing/2014/main" id="{A5DDF813-6812-4756-8746-5F5BE595E69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432486" y="4027949"/>
            <a:ext cx="914400" cy="914400"/>
          </a:xfrm>
          <a:prstGeom prst="rect">
            <a:avLst/>
          </a:prstGeom>
        </p:spPr>
      </p:pic>
      <p:pic>
        <p:nvPicPr>
          <p:cNvPr id="28" name="Graphic 27" descr="Devil face with solid fill">
            <a:extLst>
              <a:ext uri="{FF2B5EF4-FFF2-40B4-BE49-F238E27FC236}">
                <a16:creationId xmlns:a16="http://schemas.microsoft.com/office/drawing/2014/main" id="{BF61C876-327F-45C1-9A30-13DA5FC5BC4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577853" y="5657668"/>
            <a:ext cx="914400" cy="914400"/>
          </a:xfrm>
          <a:prstGeom prst="rect">
            <a:avLst/>
          </a:prstGeom>
        </p:spPr>
      </p:pic>
      <p:pic>
        <p:nvPicPr>
          <p:cNvPr id="29" name="Graphic 28" descr="Devil face with solid fill">
            <a:extLst>
              <a:ext uri="{FF2B5EF4-FFF2-40B4-BE49-F238E27FC236}">
                <a16:creationId xmlns:a16="http://schemas.microsoft.com/office/drawing/2014/main" id="{B7890838-C2DF-4BF7-8780-FCE1B1637C6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582291" y="2552240"/>
            <a:ext cx="914400" cy="914400"/>
          </a:xfrm>
          <a:prstGeom prst="rect">
            <a:avLst/>
          </a:prstGeom>
        </p:spPr>
      </p:pic>
      <p:cxnSp>
        <p:nvCxnSpPr>
          <p:cNvPr id="30" name="Straight Arrow Connector 29">
            <a:extLst>
              <a:ext uri="{FF2B5EF4-FFF2-40B4-BE49-F238E27FC236}">
                <a16:creationId xmlns:a16="http://schemas.microsoft.com/office/drawing/2014/main" id="{FB0A9C0E-F4E1-4BFF-ADB5-04024836633E}"/>
              </a:ext>
            </a:extLst>
          </p:cNvPr>
          <p:cNvCxnSpPr>
            <a:cxnSpLocks/>
          </p:cNvCxnSpPr>
          <p:nvPr/>
        </p:nvCxnSpPr>
        <p:spPr>
          <a:xfrm flipH="1">
            <a:off x="5263016" y="4365965"/>
            <a:ext cx="504226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FF6BBCA-E1FF-49D8-A002-ED482D829DBB}"/>
                  </a:ext>
                </a:extLst>
              </p:cNvPr>
              <p:cNvSpPr txBox="1"/>
              <p:nvPr/>
            </p:nvSpPr>
            <p:spPr>
              <a:xfrm>
                <a:off x="7352588" y="4031999"/>
                <a:ext cx="5757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𝑐𝑟𝑠</m:t>
                      </m:r>
                    </m:oMath>
                  </m:oMathPara>
                </a14:m>
                <a:endParaRPr lang="en-US" i="1" dirty="0"/>
              </a:p>
            </p:txBody>
          </p:sp>
        </mc:Choice>
        <mc:Fallback xmlns="">
          <p:sp>
            <p:nvSpPr>
              <p:cNvPr id="31" name="TextBox 30">
                <a:extLst>
                  <a:ext uri="{FF2B5EF4-FFF2-40B4-BE49-F238E27FC236}">
                    <a16:creationId xmlns:a16="http://schemas.microsoft.com/office/drawing/2014/main" id="{7FF6BBCA-E1FF-49D8-A002-ED482D829DBB}"/>
                  </a:ext>
                </a:extLst>
              </p:cNvPr>
              <p:cNvSpPr txBox="1">
                <a:spLocks noRot="1" noChangeAspect="1" noMove="1" noResize="1" noEditPoints="1" noAdjustHandles="1" noChangeArrowheads="1" noChangeShapeType="1" noTextEdit="1"/>
              </p:cNvSpPr>
              <p:nvPr/>
            </p:nvSpPr>
            <p:spPr>
              <a:xfrm>
                <a:off x="7352588" y="4031999"/>
                <a:ext cx="575735" cy="369332"/>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7485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 fill="hold"/>
                                        <p:tgtEl>
                                          <p:spTgt spid="5"/>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200" fill="hold"/>
                                        <p:tgtEl>
                                          <p:spTgt spid="6"/>
                                        </p:tgtEl>
                                        <p:attrNameLst>
                                          <p:attrName>style.color</p:attrName>
                                        </p:attrNameLst>
                                      </p:cBhvr>
                                      <p:to>
                                        <a:schemeClr val="accent2"/>
                                      </p:to>
                                    </p:animClr>
                                  </p:childTnLst>
                                </p:cTn>
                              </p:par>
                              <p:par>
                                <p:cTn id="9" presetID="3" presetClass="emph" presetSubtype="2" fill="hold" grpId="0" nodeType="withEffect">
                                  <p:stCondLst>
                                    <p:cond delay="0"/>
                                  </p:stCondLst>
                                  <p:childTnLst>
                                    <p:animClr clrSpc="rgb" dir="cw">
                                      <p:cBhvr override="childStyle">
                                        <p:cTn id="10" dur="200" fill="hold"/>
                                        <p:tgtEl>
                                          <p:spTgt spid="7"/>
                                        </p:tgtEl>
                                        <p:attrNameLst>
                                          <p:attrName>style.color</p:attrName>
                                        </p:attrNameLst>
                                      </p:cBhvr>
                                      <p:to>
                                        <a:schemeClr val="accent2"/>
                                      </p:to>
                                    </p:animClr>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3" presetClass="emph" presetSubtype="2" fill="hold" grpId="0" nodeType="withEffect">
                                  <p:stCondLst>
                                    <p:cond delay="0"/>
                                  </p:stCondLst>
                                  <p:childTnLst>
                                    <p:animClr clrSpc="rgb" dir="cw">
                                      <p:cBhvr override="childStyle">
                                        <p:cTn id="15" dur="200" fill="hold"/>
                                        <p:tgtEl>
                                          <p:spTgt spid="9"/>
                                        </p:tgtEl>
                                        <p:attrNameLst>
                                          <p:attrName>style.color</p:attrName>
                                        </p:attrNameLst>
                                      </p:cBhvr>
                                      <p:to>
                                        <a:schemeClr val="accent2"/>
                                      </p:to>
                                    </p:animClr>
                                  </p:childTnLst>
                                </p:cTn>
                              </p:par>
                              <p:par>
                                <p:cTn id="16" presetID="3" presetClass="emph" presetSubtype="2" fill="hold" grpId="0" nodeType="withEffect">
                                  <p:stCondLst>
                                    <p:cond delay="0"/>
                                  </p:stCondLst>
                                  <p:childTnLst>
                                    <p:animClr clrSpc="rgb" dir="cw">
                                      <p:cBhvr override="childStyle">
                                        <p:cTn id="17" dur="200" fill="hold"/>
                                        <p:tgtEl>
                                          <p:spTgt spid="8"/>
                                        </p:tgtEl>
                                        <p:attrNameLst>
                                          <p:attrName>style.color</p:attrName>
                                        </p:attrNameLst>
                                      </p:cBhvr>
                                      <p:to>
                                        <a:schemeClr val="accent2"/>
                                      </p:to>
                                    </p:animClr>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par>
                                <p:cTn id="82" presetID="10" presetClass="entr" presetSubtype="0" fill="hold"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par>
                                <p:cTn id="85" presetID="10" presetClass="entr" presetSubtype="0"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7" grpId="0"/>
      <p:bldP spid="8" grpId="0"/>
      <p:bldP spid="9" grpId="0"/>
      <p:bldP spid="10" grpId="0"/>
      <p:bldP spid="13" grpId="0"/>
      <p:bldP spid="14" grpId="0"/>
      <p:bldP spid="17" grpId="0"/>
      <p:bldP spid="18" grpId="0"/>
      <p:bldP spid="21" grpId="0"/>
      <p:bldP spid="22" grpId="0"/>
      <p:bldP spid="24" grpId="0"/>
      <p:bldP spid="25"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7116-CF2D-4602-9A05-B5AAD4B6ABA0}"/>
              </a:ext>
            </a:extLst>
          </p:cNvPr>
          <p:cNvSpPr>
            <a:spLocks noGrp="1"/>
          </p:cNvSpPr>
          <p:nvPr>
            <p:ph type="title"/>
          </p:nvPr>
        </p:nvSpPr>
        <p:spPr/>
        <p:txBody>
          <a:bodyPr/>
          <a:lstStyle/>
          <a:p>
            <a:r>
              <a:rPr lang="en-US" dirty="0"/>
              <a:t>Construction [</a:t>
            </a:r>
            <a:r>
              <a:rPr lang="en-US" b="1" dirty="0"/>
              <a:t>G</a:t>
            </a:r>
            <a:r>
              <a:rPr lang="en-US" dirty="0"/>
              <a:t>Z20]</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80F466E-6383-4E62-871D-B755B154F417}"/>
                  </a:ext>
                </a:extLst>
              </p:cNvPr>
              <p:cNvSpPr txBox="1"/>
              <p:nvPr/>
            </p:nvSpPr>
            <p:spPr>
              <a:xfrm>
                <a:off x="2620651" y="1567976"/>
                <a:ext cx="499621" cy="377072"/>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𝑠𝑘</m:t>
                      </m:r>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4" name="TextBox 3">
                <a:extLst>
                  <a:ext uri="{FF2B5EF4-FFF2-40B4-BE49-F238E27FC236}">
                    <a16:creationId xmlns:a16="http://schemas.microsoft.com/office/drawing/2014/main" id="{F80F466E-6383-4E62-871D-B755B154F417}"/>
                  </a:ext>
                </a:extLst>
              </p:cNvPr>
              <p:cNvSpPr txBox="1">
                <a:spLocks noRot="1" noChangeAspect="1" noMove="1" noResize="1" noEditPoints="1" noAdjustHandles="1" noChangeArrowheads="1" noChangeShapeType="1" noTextEdit="1"/>
              </p:cNvSpPr>
              <p:nvPr/>
            </p:nvSpPr>
            <p:spPr>
              <a:xfrm>
                <a:off x="2620651" y="1567976"/>
                <a:ext cx="499621" cy="3770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AD8F6E3-5C6F-443E-BC58-341FA476E41E}"/>
                  </a:ext>
                </a:extLst>
              </p:cNvPr>
              <p:cNvSpPr txBox="1"/>
              <p:nvPr/>
            </p:nvSpPr>
            <p:spPr>
              <a:xfrm>
                <a:off x="1608054" y="2485258"/>
                <a:ext cx="1129645" cy="34683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cs typeface="Segoe UI" panose="020B0502040204020203" pitchFamily="34" charset="0"/>
                            </a:rPr>
                          </m:ctrlPr>
                        </m:dPr>
                        <m:e>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𝑠𝑘</m:t>
                              </m:r>
                            </m:e>
                            <m:sub>
                              <m:r>
                                <a:rPr lang="en-US" b="0" i="1" smtClean="0">
                                  <a:solidFill>
                                    <a:schemeClr val="accent2"/>
                                  </a:solidFill>
                                  <a:latin typeface="Cambria Math" panose="02040503050406030204" pitchFamily="18" charset="0"/>
                                  <a:cs typeface="Segoe UI" panose="020B0502040204020203" pitchFamily="34" charset="0"/>
                                </a:rPr>
                                <m:t>0</m:t>
                              </m:r>
                            </m:sub>
                          </m:sSub>
                          <m:r>
                            <a:rPr lang="en-US" b="0" i="1" smtClean="0">
                              <a:solidFill>
                                <a:schemeClr val="tx1"/>
                              </a:solidFill>
                              <a:latin typeface="Cambria Math" panose="02040503050406030204" pitchFamily="18" charset="0"/>
                              <a:cs typeface="Segoe UI" panose="020B0502040204020203" pitchFamily="34" charset="0"/>
                            </a:rPr>
                            <m:t>,</m:t>
                          </m:r>
                          <m:sSub>
                            <m:sSubPr>
                              <m:ctrlPr>
                                <a:rPr lang="en-US" b="0" i="1" smtClean="0">
                                  <a:solidFill>
                                    <a:schemeClr val="tx1"/>
                                  </a:solidFill>
                                  <a:latin typeface="Cambria Math" panose="02040503050406030204" pitchFamily="18" charset="0"/>
                                  <a:cs typeface="Segoe UI" panose="020B0502040204020203" pitchFamily="34" charset="0"/>
                                </a:rPr>
                              </m:ctrlPr>
                            </m:sSubPr>
                            <m:e>
                              <m:r>
                                <a:rPr lang="en-US" b="0" i="1" smtClean="0">
                                  <a:solidFill>
                                    <a:schemeClr val="tx1"/>
                                  </a:solidFill>
                                  <a:latin typeface="Cambria Math" panose="02040503050406030204" pitchFamily="18" charset="0"/>
                                  <a:cs typeface="Segoe UI" panose="020B0502040204020203" pitchFamily="34" charset="0"/>
                                </a:rPr>
                                <m:t>𝑝𝑘</m:t>
                              </m:r>
                            </m:e>
                            <m:sub>
                              <m:r>
                                <a:rPr lang="en-US" b="0" i="1" smtClean="0">
                                  <a:solidFill>
                                    <a:schemeClr val="tx1"/>
                                  </a:solidFill>
                                  <a:latin typeface="Cambria Math" panose="02040503050406030204" pitchFamily="18" charset="0"/>
                                  <a:cs typeface="Segoe UI" panose="020B0502040204020203" pitchFamily="34" charset="0"/>
                                </a:rPr>
                                <m:t>0</m:t>
                              </m:r>
                            </m:sub>
                          </m:sSub>
                        </m:e>
                      </m:d>
                    </m:oMath>
                  </m:oMathPara>
                </a14:m>
                <a:endParaRPr lang="en-US" dirty="0">
                  <a:solidFill>
                    <a:schemeClr val="tx1"/>
                  </a:solidFill>
                  <a:latin typeface="Segoe UI" panose="020B0502040204020203" pitchFamily="34" charset="0"/>
                  <a:cs typeface="Segoe UI" panose="020B0502040204020203" pitchFamily="34" charset="0"/>
                </a:endParaRPr>
              </a:p>
            </p:txBody>
          </p:sp>
        </mc:Choice>
        <mc:Fallback xmlns="">
          <p:sp>
            <p:nvSpPr>
              <p:cNvPr id="5" name="TextBox 4">
                <a:extLst>
                  <a:ext uri="{FF2B5EF4-FFF2-40B4-BE49-F238E27FC236}">
                    <a16:creationId xmlns:a16="http://schemas.microsoft.com/office/drawing/2014/main" id="{8AD8F6E3-5C6F-443E-BC58-341FA476E41E}"/>
                  </a:ext>
                </a:extLst>
              </p:cNvPr>
              <p:cNvSpPr txBox="1">
                <a:spLocks noRot="1" noChangeAspect="1" noMove="1" noResize="1" noEditPoints="1" noAdjustHandles="1" noChangeArrowheads="1" noChangeShapeType="1" noTextEdit="1"/>
              </p:cNvSpPr>
              <p:nvPr/>
            </p:nvSpPr>
            <p:spPr>
              <a:xfrm>
                <a:off x="1608054" y="2485258"/>
                <a:ext cx="1129645" cy="346839"/>
              </a:xfrm>
              <a:prstGeom prst="rect">
                <a:avLst/>
              </a:prstGeom>
              <a:blipFill>
                <a:blip r:embed="rId4"/>
                <a:stretch>
                  <a:fillRect b="-1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52BA172-6B21-4604-8D10-45AD834005F4}"/>
                  </a:ext>
                </a:extLst>
              </p:cNvPr>
              <p:cNvSpPr txBox="1"/>
              <p:nvPr/>
            </p:nvSpPr>
            <p:spPr>
              <a:xfrm>
                <a:off x="3059781" y="2471942"/>
                <a:ext cx="1129646" cy="377072"/>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d>
                        <m:dPr>
                          <m:ctrlPr>
                            <a:rPr lang="en-US" b="0" i="1" smtClean="0">
                              <a:solidFill>
                                <a:schemeClr val="tx1"/>
                              </a:solidFill>
                              <a:latin typeface="Cambria Math" panose="02040503050406030204" pitchFamily="18" charset="0"/>
                              <a:cs typeface="Segoe UI" panose="020B0502040204020203" pitchFamily="34" charset="0"/>
                            </a:rPr>
                          </m:ctrlPr>
                        </m:dPr>
                        <m:e>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𝑠𝑘</m:t>
                              </m:r>
                            </m:e>
                            <m:sub>
                              <m:r>
                                <a:rPr lang="en-US" b="0" i="1" smtClean="0">
                                  <a:solidFill>
                                    <a:schemeClr val="accent2"/>
                                  </a:solidFill>
                                  <a:latin typeface="Cambria Math" panose="02040503050406030204" pitchFamily="18" charset="0"/>
                                  <a:cs typeface="Segoe UI" panose="020B0502040204020203" pitchFamily="34" charset="0"/>
                                </a:rPr>
                                <m:t>1</m:t>
                              </m:r>
                            </m:sub>
                          </m:sSub>
                          <m:r>
                            <a:rPr lang="en-US" b="0" i="1" smtClean="0">
                              <a:solidFill>
                                <a:schemeClr val="tx1"/>
                              </a:solidFill>
                              <a:latin typeface="Cambria Math" panose="02040503050406030204" pitchFamily="18" charset="0"/>
                              <a:cs typeface="Segoe UI" panose="020B0502040204020203" pitchFamily="34" charset="0"/>
                            </a:rPr>
                            <m:t>,</m:t>
                          </m:r>
                          <m:sSub>
                            <m:sSubPr>
                              <m:ctrlPr>
                                <a:rPr lang="en-US" b="0" i="1" smtClean="0">
                                  <a:solidFill>
                                    <a:schemeClr val="tx1"/>
                                  </a:solidFill>
                                  <a:latin typeface="Cambria Math" panose="02040503050406030204" pitchFamily="18" charset="0"/>
                                  <a:cs typeface="Segoe UI" panose="020B0502040204020203" pitchFamily="34" charset="0"/>
                                </a:rPr>
                              </m:ctrlPr>
                            </m:sSubPr>
                            <m:e>
                              <m:r>
                                <a:rPr lang="en-US" b="0" i="1" smtClean="0">
                                  <a:solidFill>
                                    <a:schemeClr val="tx1"/>
                                  </a:solidFill>
                                  <a:latin typeface="Cambria Math" panose="02040503050406030204" pitchFamily="18" charset="0"/>
                                  <a:cs typeface="Segoe UI" panose="020B0502040204020203" pitchFamily="34" charset="0"/>
                                </a:rPr>
                                <m:t>𝑝𝑘</m:t>
                              </m:r>
                            </m:e>
                            <m:sub>
                              <m:r>
                                <a:rPr lang="en-US" b="0" i="1" smtClean="0">
                                  <a:solidFill>
                                    <a:schemeClr val="tx1"/>
                                  </a:solidFill>
                                  <a:latin typeface="Cambria Math" panose="02040503050406030204" pitchFamily="18" charset="0"/>
                                  <a:cs typeface="Segoe UI" panose="020B0502040204020203" pitchFamily="34" charset="0"/>
                                </a:rPr>
                                <m:t>1</m:t>
                              </m:r>
                            </m:sub>
                          </m:sSub>
                        </m:e>
                      </m:d>
                    </m:oMath>
                  </m:oMathPara>
                </a14:m>
                <a:endParaRPr lang="en-US" dirty="0">
                  <a:solidFill>
                    <a:schemeClr val="tx1"/>
                  </a:solidFill>
                  <a:latin typeface="Segoe UI" panose="020B0502040204020203" pitchFamily="34" charset="0"/>
                  <a:cs typeface="Segoe UI" panose="020B0502040204020203" pitchFamily="34" charset="0"/>
                </a:endParaRPr>
              </a:p>
            </p:txBody>
          </p:sp>
        </mc:Choice>
        <mc:Fallback xmlns="">
          <p:sp>
            <p:nvSpPr>
              <p:cNvPr id="6" name="TextBox 5">
                <a:extLst>
                  <a:ext uri="{FF2B5EF4-FFF2-40B4-BE49-F238E27FC236}">
                    <a16:creationId xmlns:a16="http://schemas.microsoft.com/office/drawing/2014/main" id="{052BA172-6B21-4604-8D10-45AD834005F4}"/>
                  </a:ext>
                </a:extLst>
              </p:cNvPr>
              <p:cNvSpPr txBox="1">
                <a:spLocks noRot="1" noChangeAspect="1" noMove="1" noResize="1" noEditPoints="1" noAdjustHandles="1" noChangeArrowheads="1" noChangeShapeType="1" noTextEdit="1"/>
              </p:cNvSpPr>
              <p:nvPr/>
            </p:nvSpPr>
            <p:spPr>
              <a:xfrm>
                <a:off x="3059781" y="2471942"/>
                <a:ext cx="1129646" cy="37707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CBE1F8-CA6C-41C7-8552-586A82E5499E}"/>
                  </a:ext>
                </a:extLst>
              </p:cNvPr>
              <p:cNvSpPr txBox="1"/>
              <p:nvPr/>
            </p:nvSpPr>
            <p:spPr>
              <a:xfrm>
                <a:off x="1608054" y="1577403"/>
                <a:ext cx="2619083" cy="386499"/>
              </a:xfrm>
              <a:prstGeom prst="rect">
                <a:avLst/>
              </a:prstGeom>
            </p:spPr>
            <p:txBody>
              <a:bodyPr vert="horz" wrap="none" lIns="91440" tIns="45720" rIns="91440" bIns="45720" rtlCol="0">
                <a:noAutofit/>
              </a:bodyPr>
              <a:lstStyle/>
              <a:p>
                <a:pPr>
                  <a:lnSpc>
                    <a:spcPts val="1800"/>
                  </a:lnSpc>
                  <a:spcAft>
                    <a:spcPts val="600"/>
                  </a:spcAft>
                </a:pPr>
                <a14:m>
                  <m:oMathPara xmlns:m="http://schemas.openxmlformats.org/officeDocument/2006/math">
                    <m:oMathParaPr>
                      <m:jc m:val="right"/>
                    </m:oMathParaPr>
                    <m:oMath xmlns:m="http://schemas.openxmlformats.org/officeDocument/2006/math">
                      <m:r>
                        <a:rPr lang="en-US" b="0" i="1" smtClean="0">
                          <a:solidFill>
                            <a:schemeClr val="tx1"/>
                          </a:solidFill>
                          <a:latin typeface="Cambria Math" panose="02040503050406030204" pitchFamily="18" charset="0"/>
                          <a:cs typeface="Segoe UI" panose="020B0502040204020203" pitchFamily="34" charset="0"/>
                        </a:rPr>
                        <m:t>𝜎</m:t>
                      </m:r>
                      <m:r>
                        <a:rPr lang="en-US" b="0" i="1" smtClean="0">
                          <a:solidFill>
                            <a:schemeClr val="tx1"/>
                          </a:solidFill>
                          <a:latin typeface="Cambria Math" panose="02040503050406030204" pitchFamily="18" charset="0"/>
                          <a:cs typeface="Segoe UI" panose="020B0502040204020203" pitchFamily="34" charset="0"/>
                        </a:rPr>
                        <m:t>←</m:t>
                      </m:r>
                      <m:r>
                        <a:rPr lang="en-US" b="0" i="1" smtClean="0">
                          <a:solidFill>
                            <a:schemeClr val="accent2"/>
                          </a:solidFill>
                          <a:latin typeface="Cambria Math" panose="02040503050406030204" pitchFamily="18" charset="0"/>
                          <a:cs typeface="Segoe UI" panose="020B0502040204020203" pitchFamily="34" charset="0"/>
                        </a:rPr>
                        <m:t>𝑆𝑖𝑔𝑛</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𝑝𝑘</m:t>
                                  </m:r>
                                </m:e>
                                <m:sub>
                                  <m:r>
                                    <a:rPr lang="en-US" i="1">
                                      <a:solidFill>
                                        <a:prstClr val="black">
                                          <a:lumMod val="75000"/>
                                          <a:lumOff val="25000"/>
                                        </a:prstClr>
                                      </a:solidFill>
                                      <a:latin typeface="Cambria Math" panose="02040503050406030204" pitchFamily="18" charset="0"/>
                                      <a:cs typeface="Segoe UI" panose="020B0502040204020203" pitchFamily="34" charset="0"/>
                                    </a:rPr>
                                    <m:t>0</m:t>
                                  </m:r>
                                </m:sub>
                              </m:sSub>
                              <m:r>
                                <a:rPr lang="en-US" i="1">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𝑝𝑘</m:t>
                                  </m:r>
                                </m:e>
                                <m:sub>
                                  <m:r>
                                    <a:rPr lang="en-US" i="1">
                                      <a:solidFill>
                                        <a:prstClr val="black">
                                          <a:lumMod val="75000"/>
                                          <a:lumOff val="25000"/>
                                        </a:prstClr>
                                      </a:solidFill>
                                      <a:latin typeface="Cambria Math" panose="02040503050406030204" pitchFamily="18" charset="0"/>
                                      <a:cs typeface="Segoe UI" panose="020B0502040204020203" pitchFamily="34" charset="0"/>
                                    </a:rPr>
                                    <m:t>1</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e>
                          </m:d>
                        </m:e>
                      </m:d>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7" name="TextBox 6">
                <a:extLst>
                  <a:ext uri="{FF2B5EF4-FFF2-40B4-BE49-F238E27FC236}">
                    <a16:creationId xmlns:a16="http://schemas.microsoft.com/office/drawing/2014/main" id="{ACCBE1F8-CA6C-41C7-8552-586A82E5499E}"/>
                  </a:ext>
                </a:extLst>
              </p:cNvPr>
              <p:cNvSpPr txBox="1">
                <a:spLocks noRot="1" noChangeAspect="1" noMove="1" noResize="1" noEditPoints="1" noAdjustHandles="1" noChangeArrowheads="1" noChangeShapeType="1" noTextEdit="1"/>
              </p:cNvSpPr>
              <p:nvPr/>
            </p:nvSpPr>
            <p:spPr>
              <a:xfrm>
                <a:off x="1608054" y="1577403"/>
                <a:ext cx="2619083" cy="386499"/>
              </a:xfrm>
              <a:prstGeom prst="rect">
                <a:avLst/>
              </a:prstGeom>
              <a:blipFill>
                <a:blip r:embed="rId6"/>
                <a:stretch>
                  <a:fillRect t="-1587" r="-46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6253BD-CC93-4BB3-B185-EA9DD8B41616}"/>
                  </a:ext>
                </a:extLst>
              </p:cNvPr>
              <p:cNvSpPr txBox="1"/>
              <p:nvPr/>
            </p:nvSpPr>
            <p:spPr>
              <a:xfrm>
                <a:off x="3836708" y="1558547"/>
                <a:ext cx="499621" cy="377072"/>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cs typeface="Segoe UI" panose="020B0502040204020203" pitchFamily="34" charset="0"/>
                        </a:rPr>
                        <m:t>𝑝</m:t>
                      </m:r>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7C6253BD-CC93-4BB3-B185-EA9DD8B41616}"/>
                  </a:ext>
                </a:extLst>
              </p:cNvPr>
              <p:cNvSpPr txBox="1">
                <a:spLocks noRot="1" noChangeAspect="1" noMove="1" noResize="1" noEditPoints="1" noAdjustHandles="1" noChangeArrowheads="1" noChangeShapeType="1" noTextEdit="1"/>
              </p:cNvSpPr>
              <p:nvPr/>
            </p:nvSpPr>
            <p:spPr>
              <a:xfrm>
                <a:off x="3836708" y="1558547"/>
                <a:ext cx="499621" cy="37707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C11D3B6-1858-4DB6-A6E9-46A2296F5D4C}"/>
                  </a:ext>
                </a:extLst>
              </p:cNvPr>
              <p:cNvSpPr txBox="1"/>
              <p:nvPr/>
            </p:nvSpPr>
            <p:spPr>
              <a:xfrm>
                <a:off x="948178" y="3357054"/>
                <a:ext cx="9590990" cy="3052318"/>
              </a:xfrm>
              <a:prstGeom prst="rect">
                <a:avLst/>
              </a:prstGeom>
            </p:spPr>
            <p:txBody>
              <a:bodyPr vert="horz" wrap="none" lIns="91440" tIns="45720" rIns="91440" bIns="45720" rtlCol="0">
                <a:noAutofit/>
              </a:bodyPr>
              <a:lstStyle/>
              <a:p>
                <a:pPr marL="0" indent="0" algn="l">
                  <a:spcAft>
                    <a:spcPts val="600"/>
                  </a:spcAft>
                  <a:buNone/>
                </a:pPr>
                <a14:m>
                  <m:oMathPara xmlns:m="http://schemas.openxmlformats.org/officeDocument/2006/math">
                    <m:oMathParaPr>
                      <m:jc m:val="left"/>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𝐸𝑛𝑐</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𝑐𝑟𝑠</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oMath>
                  </m:oMathPara>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342900" indent="-342900" algn="l">
                  <a:spcAft>
                    <a:spcPts val="600"/>
                  </a:spcAft>
                  <a:buFont typeface="+mj-lt"/>
                  <a:buAutoNum type="arabicPeriod"/>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𝑟</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p>
                      <m:sSup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pPr>
                      <m:e>
                        <m:d>
                          <m:dPr>
                            <m:begChr m:val="{"/>
                            <m:endChr m:val="}"/>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0,1</m:t>
                            </m:r>
                          </m:e>
                        </m:d>
                      </m:e>
                      <m:sup>
                        <m:r>
                          <a:rPr lang="en-US" b="0" i="1" smtClean="0">
                            <a:solidFill>
                              <a:prstClr val="black">
                                <a:lumMod val="75000"/>
                                <a:lumOff val="25000"/>
                              </a:prstClr>
                            </a:solidFill>
                            <a:latin typeface="Cambria Math" panose="02040503050406030204" pitchFamily="18" charset="0"/>
                            <a:cs typeface="Segoe UI" panose="020B0502040204020203" pitchFamily="34" charset="0"/>
                          </a:rPr>
                          <m:t>𝑛</m:t>
                        </m:r>
                      </m:sup>
                    </m:sSup>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342900" indent="-342900">
                  <a:spcAft>
                    <a:spcPts val="600"/>
                  </a:spcAft>
                  <a:buFont typeface="+mj-lt"/>
                  <a:buAutoNum type="arabicPeriod"/>
                </a:pPr>
                <a:r>
                  <a:rPr lang="en-US" dirty="0">
                    <a:solidFill>
                      <a:prstClr val="black">
                        <a:lumMod val="75000"/>
                        <a:lumOff val="25000"/>
                      </a:prstClr>
                    </a:solidFill>
                    <a:latin typeface="Segoe UI" panose="020B0502040204020203" pitchFamily="34" charset="0"/>
                    <a:cs typeface="Segoe UI" panose="020B0502040204020203" pitchFamily="34" charset="0"/>
                  </a:rPr>
                  <a:t>Return </a:t>
                </a:r>
                <a14:m>
                  <m:oMath xmlns:m="http://schemas.openxmlformats.org/officeDocument/2006/math">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p>
                          <m:sSupPr>
                            <m:ctrlPr>
                              <a:rPr lang="en-US" i="1">
                                <a:solidFill>
                                  <a:prstClr val="black">
                                    <a:lumMod val="75000"/>
                                    <a:lumOff val="25000"/>
                                  </a:prstClr>
                                </a:solidFill>
                                <a:latin typeface="Cambria Math" panose="02040503050406030204" pitchFamily="18" charset="0"/>
                                <a:cs typeface="Segoe UI" panose="020B0502040204020203" pitchFamily="34" charset="0"/>
                              </a:rPr>
                            </m:ctrlPr>
                          </m:sSupPr>
                          <m:e>
                            <m:d>
                              <m:dPr>
                                <m:ctrlPr>
                                  <a:rPr lang="en-US" i="1">
                                    <a:solidFill>
                                      <a:prstClr val="black">
                                        <a:lumMod val="75000"/>
                                        <a:lumOff val="25000"/>
                                      </a:prstClr>
                                    </a:solidFill>
                                    <a:latin typeface="Cambria Math" panose="02040503050406030204" pitchFamily="18" charset="0"/>
                                    <a:cs typeface="Segoe UI" panose="020B0502040204020203" pitchFamily="34" charset="0"/>
                                  </a:rPr>
                                </m:ctrlPr>
                              </m:dPr>
                              <m:e>
                                <m:r>
                                  <a:rPr lang="en-US" i="1">
                                    <a:solidFill>
                                      <a:prstClr val="black">
                                        <a:lumMod val="75000"/>
                                        <a:lumOff val="25000"/>
                                      </a:prstClr>
                                    </a:solidFill>
                                    <a:latin typeface="Cambria Math" panose="02040503050406030204" pitchFamily="18" charset="0"/>
                                    <a:cs typeface="Segoe UI" panose="020B0502040204020203" pitchFamily="34" charset="0"/>
                                  </a:rPr>
                                  <m:t>𝑥</m:t>
                                </m:r>
                                <m:r>
                                  <a:rPr lang="en-US" i="1">
                                    <a:solidFill>
                                      <a:prstClr val="black">
                                        <a:lumMod val="75000"/>
                                        <a:lumOff val="25000"/>
                                      </a:prstClr>
                                    </a:solidFill>
                                    <a:latin typeface="Cambria Math" panose="02040503050406030204" pitchFamily="18" charset="0"/>
                                    <a:cs typeface="Segoe UI" panose="020B0502040204020203" pitchFamily="34" charset="0"/>
                                  </a:rPr>
                                  <m:t>,</m:t>
                                </m:r>
                                <m:r>
                                  <a:rPr lang="en-US" i="1">
                                    <a:solidFill>
                                      <a:prstClr val="black">
                                        <a:lumMod val="75000"/>
                                        <a:lumOff val="25000"/>
                                      </a:prstClr>
                                    </a:solidFill>
                                    <a:latin typeface="Cambria Math" panose="02040503050406030204" pitchFamily="18" charset="0"/>
                                    <a:cs typeface="Segoe UI" panose="020B0502040204020203" pitchFamily="34" charset="0"/>
                                  </a:rPr>
                                  <m:t>𝑟</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i="1">
                                <a:solidFill>
                                  <a:prstClr val="black">
                                    <a:lumMod val="75000"/>
                                    <a:lumOff val="25000"/>
                                  </a:prstClr>
                                </a:solidFill>
                                <a:latin typeface="Cambria Math" panose="02040503050406030204" pitchFamily="18" charset="0"/>
                                <a:cs typeface="Segoe UI" panose="020B0502040204020203" pitchFamily="34" charset="0"/>
                              </a:rPr>
                              <m:t>𝐸𝑛𝑐</m:t>
                            </m:r>
                          </m:e>
                          <m:sup>
                            <m:r>
                              <a:rPr lang="en-US" i="1">
                                <a:solidFill>
                                  <a:prstClr val="black">
                                    <a:lumMod val="75000"/>
                                    <a:lumOff val="25000"/>
                                  </a:prstClr>
                                </a:solidFill>
                                <a:latin typeface="Cambria Math" panose="02040503050406030204" pitchFamily="18" charset="0"/>
                                <a:cs typeface="Segoe UI" panose="020B0502040204020203" pitchFamily="34" charset="0"/>
                              </a:rPr>
                              <m:t>′</m:t>
                            </m:r>
                          </m:sup>
                        </m:sSup>
                        <m:d>
                          <m:dPr>
                            <m:ctrlPr>
                              <a:rPr lang="en-US" i="1">
                                <a:solidFill>
                                  <a:prstClr val="black">
                                    <a:lumMod val="75000"/>
                                    <a:lumOff val="25000"/>
                                  </a:prstClr>
                                </a:solidFill>
                                <a:latin typeface="Cambria Math" panose="02040503050406030204" pitchFamily="18" charset="0"/>
                                <a:cs typeface="Segoe UI" panose="020B0502040204020203" pitchFamily="34" charset="0"/>
                              </a:rPr>
                            </m:ctrlPr>
                          </m:dPr>
                          <m:e>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𝑟</m:t>
                                </m:r>
                              </m:e>
                            </m:d>
                            <m:r>
                              <a:rPr lang="en-US" i="1">
                                <a:solidFill>
                                  <a:prstClr val="black">
                                    <a:lumMod val="75000"/>
                                    <a:lumOff val="25000"/>
                                  </a:prstClr>
                                </a:solidFill>
                                <a:latin typeface="Cambria Math" panose="02040503050406030204" pitchFamily="18" charset="0"/>
                                <a:cs typeface="Segoe UI" panose="020B0502040204020203" pitchFamily="34" charset="0"/>
                              </a:rPr>
                              <m:t>,</m:t>
                            </m:r>
                            <m:r>
                              <a:rPr lang="en-US" i="1">
                                <a:solidFill>
                                  <a:prstClr val="black">
                                    <a:lumMod val="75000"/>
                                    <a:lumOff val="25000"/>
                                  </a:prstClr>
                                </a:solidFill>
                                <a:latin typeface="Cambria Math" panose="02040503050406030204" pitchFamily="18" charset="0"/>
                                <a:cs typeface="Segoe UI" panose="020B0502040204020203" pitchFamily="34" charset="0"/>
                              </a:rPr>
                              <m:t>𝑚</m:t>
                            </m:r>
                          </m:e>
                        </m:d>
                      </m:e>
                    </m:d>
                  </m:oMath>
                </a14:m>
                <a:r>
                  <a:rPr lang="en-US" dirty="0">
                    <a:solidFill>
                      <a:prstClr val="black">
                        <a:lumMod val="75000"/>
                        <a:lumOff val="25000"/>
                      </a:prstClr>
                    </a:solidFill>
                    <a:latin typeface="Segoe UI" panose="020B0502040204020203" pitchFamily="34" charset="0"/>
                    <a:cs typeface="Segoe UI" panose="020B0502040204020203" pitchFamily="34" charset="0"/>
                  </a:rPr>
                  <a:t> where </a:t>
                </a:r>
                <a14:m>
                  <m:oMath xmlns:m="http://schemas.openxmlformats.org/officeDocument/2006/math">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p>
                          <m:sSup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p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𝐸𝑛𝑐</m:t>
                            </m:r>
                          </m:e>
                          <m:sup>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up>
                        </m:sSup>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p>
                          <m:sSup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p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𝐷𝑒𝑐</m:t>
                            </m:r>
                          </m:e>
                          <m:sup>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up>
                        </m:sSup>
                      </m:e>
                    </m:d>
                  </m:oMath>
                </a14:m>
                <a:r>
                  <a:rPr lang="en-US" dirty="0">
                    <a:solidFill>
                      <a:prstClr val="black">
                        <a:lumMod val="75000"/>
                        <a:lumOff val="25000"/>
                      </a:prstClr>
                    </a:solidFill>
                    <a:latin typeface="Segoe UI" panose="020B0502040204020203" pitchFamily="34" charset="0"/>
                    <a:cs typeface="Segoe UI" panose="020B0502040204020203" pitchFamily="34" charset="0"/>
                  </a:rPr>
                  <a:t> is a witness encryption for</a:t>
                </a:r>
              </a:p>
              <a:p>
                <a:pPr>
                  <a:spcAft>
                    <a:spcPts val="600"/>
                  </a:spcAft>
                </a:pPr>
                <a14:m>
                  <m:oMathPara xmlns:m="http://schemas.openxmlformats.org/officeDocument/2006/math">
                    <m:oMathParaPr>
                      <m:jc m:val="center"/>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𝑅</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begChr m:val="{"/>
                          <m:endChr m:val="}"/>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eqArr>
                            <m:eqArrPr>
                              <m:ctrlPr>
                                <a:rPr lang="en-US" i="1">
                                  <a:solidFill>
                                    <a:prstClr val="black">
                                      <a:lumMod val="75000"/>
                                      <a:lumOff val="25000"/>
                                    </a:prstClr>
                                  </a:solidFill>
                                  <a:latin typeface="Cambria Math" panose="02040503050406030204" pitchFamily="18" charset="0"/>
                                  <a:cs typeface="Segoe UI" panose="020B0502040204020203" pitchFamily="34" charset="0"/>
                                </a:rPr>
                              </m:ctrlPr>
                            </m:eqArrPr>
                            <m:e>
                              <m:eqArr>
                                <m:eqArrPr>
                                  <m:ctrlPr>
                                    <a:rPr lang="en-US" i="1">
                                      <a:solidFill>
                                        <a:prstClr val="black">
                                          <a:lumMod val="75000"/>
                                          <a:lumOff val="25000"/>
                                        </a:prstClr>
                                      </a:solidFill>
                                      <a:latin typeface="Cambria Math" panose="02040503050406030204" pitchFamily="18" charset="0"/>
                                      <a:cs typeface="Segoe UI" panose="020B0502040204020203" pitchFamily="34" charset="0"/>
                                    </a:rPr>
                                  </m:ctrlPr>
                                </m:eqArrPr>
                                <m:e>
                                  <m:d>
                                    <m:dPr>
                                      <m:ctrlPr>
                                        <a:rPr lang="en-US" i="1">
                                          <a:solidFill>
                                            <a:prstClr val="black">
                                              <a:lumMod val="75000"/>
                                              <a:lumOff val="25000"/>
                                            </a:prstClr>
                                          </a:solidFill>
                                          <a:latin typeface="Cambria Math" panose="02040503050406030204" pitchFamily="18" charset="0"/>
                                          <a:cs typeface="Segoe UI" panose="020B0502040204020203" pitchFamily="34" charset="0"/>
                                        </a:rPr>
                                      </m:ctrlPr>
                                    </m:dPr>
                                    <m:e>
                                      <m:d>
                                        <m:dPr>
                                          <m:ctrlPr>
                                            <a:rPr lang="en-US" i="1">
                                              <a:solidFill>
                                                <a:prstClr val="black">
                                                  <a:lumMod val="75000"/>
                                                  <a:lumOff val="25000"/>
                                                </a:prstClr>
                                              </a:solidFill>
                                              <a:latin typeface="Cambria Math" panose="02040503050406030204" pitchFamily="18" charset="0"/>
                                              <a:cs typeface="Segoe UI" panose="020B0502040204020203" pitchFamily="34" charset="0"/>
                                            </a:rPr>
                                          </m:ctrlPr>
                                        </m:dPr>
                                        <m:e>
                                          <m:r>
                                            <a:rPr lang="en-US" i="1">
                                              <a:solidFill>
                                                <a:prstClr val="black">
                                                  <a:lumMod val="75000"/>
                                                  <a:lumOff val="25000"/>
                                                </a:prstClr>
                                              </a:solidFill>
                                              <a:latin typeface="Cambria Math" panose="02040503050406030204" pitchFamily="18" charset="0"/>
                                              <a:cs typeface="Segoe UI" panose="020B0502040204020203" pitchFamily="34" charset="0"/>
                                            </a:rPr>
                                            <m:t>𝑥</m:t>
                                          </m:r>
                                          <m:r>
                                            <a:rPr lang="en-US" i="1">
                                              <a:solidFill>
                                                <a:prstClr val="black">
                                                  <a:lumMod val="75000"/>
                                                  <a:lumOff val="25000"/>
                                                </a:prstClr>
                                              </a:solidFill>
                                              <a:latin typeface="Cambria Math" panose="02040503050406030204" pitchFamily="18" charset="0"/>
                                              <a:cs typeface="Segoe UI" panose="020B0502040204020203" pitchFamily="34" charset="0"/>
                                            </a:rPr>
                                            <m:t>,</m:t>
                                          </m:r>
                                          <m:r>
                                            <a:rPr lang="en-US" i="1">
                                              <a:solidFill>
                                                <a:prstClr val="black">
                                                  <a:lumMod val="75000"/>
                                                  <a:lumOff val="25000"/>
                                                </a:prstClr>
                                              </a:solidFill>
                                              <a:latin typeface="Cambria Math" panose="02040503050406030204" pitchFamily="18" charset="0"/>
                                              <a:cs typeface="Segoe UI" panose="020B0502040204020203" pitchFamily="34" charset="0"/>
                                            </a:rPr>
                                            <m:t>𝑟</m:t>
                                          </m:r>
                                        </m:e>
                                      </m:d>
                                      <m:r>
                                        <a:rPr lang="en-US" i="1">
                                          <a:solidFill>
                                            <a:prstClr val="black">
                                              <a:lumMod val="75000"/>
                                              <a:lumOff val="25000"/>
                                            </a:prstClr>
                                          </a:solidFill>
                                          <a:latin typeface="Cambria Math" panose="02040503050406030204" pitchFamily="18" charset="0"/>
                                          <a:cs typeface="Segoe UI" panose="020B0502040204020203" pitchFamily="34" charset="0"/>
                                        </a:rPr>
                                        <m:t>,</m:t>
                                      </m:r>
                                      <m:r>
                                        <a:rPr lang="en-US" i="1">
                                          <a:solidFill>
                                            <a:prstClr val="black">
                                              <a:lumMod val="75000"/>
                                              <a:lumOff val="25000"/>
                                            </a:prstClr>
                                          </a:solidFill>
                                          <a:latin typeface="Cambria Math" panose="02040503050406030204" pitchFamily="18" charset="0"/>
                                          <a:cs typeface="Segoe UI" panose="020B0502040204020203" pitchFamily="34" charset="0"/>
                                        </a:rPr>
                                        <m:t>𝑝𝑎𝑡h</m:t>
                                      </m:r>
                                    </m:e>
                                  </m:d>
                                  <m:r>
                                    <a:rPr lang="en-US" i="1">
                                      <a:solidFill>
                                        <a:prstClr val="black">
                                          <a:lumMod val="75000"/>
                                          <a:lumOff val="25000"/>
                                        </a:prstClr>
                                      </a:solidFill>
                                      <a:latin typeface="Cambria Math" panose="02040503050406030204" pitchFamily="18" charset="0"/>
                                      <a:cs typeface="Segoe UI" panose="020B0502040204020203" pitchFamily="34" charset="0"/>
                                    </a:rPr>
                                    <m:t>:</m:t>
                                  </m:r>
                                </m:e>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𝑝𝑎𝑡h</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𝑠𝑡𝑎𝑟𝑡𝑠</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𝑤𝑖𝑡h</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eqArr>
                            </m:e>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𝑝𝑎𝑡h</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𝑒𝑛𝑑𝑠</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𝑤𝑖𝑡h</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𝑠𝑖𝑔𝑛𝑎𝑡𝑢𝑟𝑒</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𝑜𝑛</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𝑟</m:t>
                              </m:r>
                            </m:e>
                            <m:e>
                              <m:r>
                                <a:rPr lang="en-US" b="0" i="1" smtClean="0">
                                  <a:solidFill>
                                    <a:prstClr val="black">
                                      <a:lumMod val="75000"/>
                                      <a:lumOff val="25000"/>
                                    </a:prstClr>
                                  </a:solidFill>
                                  <a:latin typeface="Cambria Math" panose="02040503050406030204" pitchFamily="18" charset="0"/>
                                  <a:cs typeface="Segoe UI" panose="020B0502040204020203" pitchFamily="34" charset="0"/>
                                </a:rPr>
                                <m:t>𝑒𝑎𝑐h</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𝑛𝑜𝑑𝑒</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𝑠𝑖𝑔𝑛𝑠</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𝑡h𝑒</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𝑛𝑒𝑥𝑡</m:t>
                              </m:r>
                            </m:e>
                            <m:e>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𝑛𝑜𝑑𝑒</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𝑝𝑎𝑡h</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𝑖𝑓</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𝑛𝑜𝑑𝑒</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𝑙𝑒𝑓𝑡</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𝑝𝑎𝑡h</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𝑡h𝑒𝑛</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𝑒𝑙𝑠𝑒</m:t>
                              </m:r>
                              <m:r>
                                <a:rPr lang="en-US" b="0" i="1" smtClean="0">
                                  <a:solidFill>
                                    <a:prstClr val="black">
                                      <a:lumMod val="75000"/>
                                      <a:lumOff val="25000"/>
                                    </a:prstClr>
                                  </a:solidFill>
                                  <a:latin typeface="Cambria Math" panose="02040503050406030204" pitchFamily="18" charset="0"/>
                                  <a:cs typeface="Segoe UI" panose="020B0502040204020203" pitchFamily="34" charset="0"/>
                                </a:rPr>
                                <m:t> ¬</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e>
                              </m:d>
                            </m:e>
                          </m:eqArr>
                        </m:e>
                      </m:d>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28" name="TextBox 27">
                <a:extLst>
                  <a:ext uri="{FF2B5EF4-FFF2-40B4-BE49-F238E27FC236}">
                    <a16:creationId xmlns:a16="http://schemas.microsoft.com/office/drawing/2014/main" id="{3C11D3B6-1858-4DB6-A6E9-46A2296F5D4C}"/>
                  </a:ext>
                </a:extLst>
              </p:cNvPr>
              <p:cNvSpPr txBox="1">
                <a:spLocks noRot="1" noChangeAspect="1" noMove="1" noResize="1" noEditPoints="1" noAdjustHandles="1" noChangeArrowheads="1" noChangeShapeType="1" noTextEdit="1"/>
              </p:cNvSpPr>
              <p:nvPr/>
            </p:nvSpPr>
            <p:spPr>
              <a:xfrm>
                <a:off x="948178" y="3357054"/>
                <a:ext cx="9590990" cy="3052318"/>
              </a:xfrm>
              <a:prstGeom prst="rect">
                <a:avLst/>
              </a:prstGeom>
              <a:blipFill>
                <a:blip r:embed="rId8"/>
                <a:stretch>
                  <a:fillRect l="-699"/>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FC432796-88EF-4B19-844A-E1C756F089ED}"/>
              </a:ext>
            </a:extLst>
          </p:cNvPr>
          <p:cNvCxnSpPr>
            <a:stCxn id="7" idx="2"/>
            <a:endCxn id="5" idx="0"/>
          </p:cNvCxnSpPr>
          <p:nvPr/>
        </p:nvCxnSpPr>
        <p:spPr>
          <a:xfrm flipH="1">
            <a:off x="2172877" y="1963902"/>
            <a:ext cx="744719" cy="5213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D22BFBE-0205-42E9-BACE-327BBAF2F279}"/>
              </a:ext>
            </a:extLst>
          </p:cNvPr>
          <p:cNvCxnSpPr>
            <a:cxnSpLocks/>
            <a:stCxn id="7" idx="2"/>
            <a:endCxn id="6" idx="0"/>
          </p:cNvCxnSpPr>
          <p:nvPr/>
        </p:nvCxnSpPr>
        <p:spPr>
          <a:xfrm>
            <a:off x="2917596" y="1963902"/>
            <a:ext cx="707008" cy="508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6F9039F2-C2AE-4154-9B5D-D77638E1837F}"/>
              </a:ext>
            </a:extLst>
          </p:cNvPr>
          <p:cNvCxnSpPr>
            <a:cxnSpLocks/>
            <a:stCxn id="5" idx="2"/>
          </p:cNvCxnSpPr>
          <p:nvPr/>
        </p:nvCxnSpPr>
        <p:spPr>
          <a:xfrm flipH="1">
            <a:off x="1809946" y="2832097"/>
            <a:ext cx="362931" cy="241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2B33703C-2208-41D4-AE9F-AFEC2EA1A4A7}"/>
              </a:ext>
            </a:extLst>
          </p:cNvPr>
          <p:cNvCxnSpPr>
            <a:cxnSpLocks/>
            <a:stCxn id="6" idx="2"/>
          </p:cNvCxnSpPr>
          <p:nvPr/>
        </p:nvCxnSpPr>
        <p:spPr>
          <a:xfrm flipH="1">
            <a:off x="3285240" y="2849014"/>
            <a:ext cx="339364" cy="2241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14790694-2481-4913-BB91-FF0B1C379F4B}"/>
              </a:ext>
            </a:extLst>
          </p:cNvPr>
          <p:cNvCxnSpPr>
            <a:cxnSpLocks/>
            <a:stCxn id="5" idx="2"/>
          </p:cNvCxnSpPr>
          <p:nvPr/>
        </p:nvCxnSpPr>
        <p:spPr>
          <a:xfrm>
            <a:off x="2172877" y="2832097"/>
            <a:ext cx="338187" cy="241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2F374802-97D2-451F-B5D1-D8D8D5DEB1EB}"/>
              </a:ext>
            </a:extLst>
          </p:cNvPr>
          <p:cNvCxnSpPr>
            <a:cxnSpLocks/>
            <a:stCxn id="6" idx="2"/>
          </p:cNvCxnSpPr>
          <p:nvPr/>
        </p:nvCxnSpPr>
        <p:spPr>
          <a:xfrm>
            <a:off x="3624604" y="2849014"/>
            <a:ext cx="338187" cy="2624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5288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748D-8179-49E0-A7B1-930F3A3D945E}"/>
              </a:ext>
            </a:extLst>
          </p:cNvPr>
          <p:cNvSpPr>
            <a:spLocks noGrp="1"/>
          </p:cNvSpPr>
          <p:nvPr>
            <p:ph type="title"/>
          </p:nvPr>
        </p:nvSpPr>
        <p:spPr/>
        <p:txBody>
          <a:bodyPr/>
          <a:lstStyle/>
          <a:p>
            <a:r>
              <a:rPr lang="en-US" dirty="0"/>
              <a:t>Unclonable Broadcast Encryption [</a:t>
            </a:r>
            <a:r>
              <a:rPr lang="en-US" b="1" dirty="0"/>
              <a:t>G</a:t>
            </a:r>
            <a:r>
              <a:rPr lang="en-US" dirty="0"/>
              <a:t>Z20]</a:t>
            </a:r>
          </a:p>
        </p:txBody>
      </p:sp>
      <p:pic>
        <p:nvPicPr>
          <p:cNvPr id="3" name="Graphic 2" descr="Marketing">
            <a:extLst>
              <a:ext uri="{FF2B5EF4-FFF2-40B4-BE49-F238E27FC236}">
                <a16:creationId xmlns:a16="http://schemas.microsoft.com/office/drawing/2014/main" id="{871E24B5-8ED2-4F49-80D8-A48FA420F0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9138" y="2215661"/>
            <a:ext cx="2074985" cy="2074985"/>
          </a:xfrm>
          <a:prstGeom prst="rect">
            <a:avLst/>
          </a:prstGeom>
        </p:spPr>
      </p:pic>
      <p:pic>
        <p:nvPicPr>
          <p:cNvPr id="4" name="Graphic 3" descr="Detective">
            <a:extLst>
              <a:ext uri="{FF2B5EF4-FFF2-40B4-BE49-F238E27FC236}">
                <a16:creationId xmlns:a16="http://schemas.microsoft.com/office/drawing/2014/main" id="{61E5230F-022C-477E-B088-D319CDFED3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64867" y="4211262"/>
            <a:ext cx="914400" cy="914400"/>
          </a:xfrm>
          <a:prstGeom prst="rect">
            <a:avLst/>
          </a:prstGeom>
        </p:spPr>
      </p:pic>
      <p:pic>
        <p:nvPicPr>
          <p:cNvPr id="5" name="Graphic 4" descr="Police">
            <a:extLst>
              <a:ext uri="{FF2B5EF4-FFF2-40B4-BE49-F238E27FC236}">
                <a16:creationId xmlns:a16="http://schemas.microsoft.com/office/drawing/2014/main" id="{C97DD97A-DC4B-44B2-A763-337126E3AA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50744" y="3253153"/>
            <a:ext cx="914400" cy="914400"/>
          </a:xfrm>
          <a:prstGeom prst="rect">
            <a:avLst/>
          </a:prstGeom>
        </p:spPr>
      </p:pic>
      <p:pic>
        <p:nvPicPr>
          <p:cNvPr id="6" name="Graphic 5" descr="Firefighter">
            <a:extLst>
              <a:ext uri="{FF2B5EF4-FFF2-40B4-BE49-F238E27FC236}">
                <a16:creationId xmlns:a16="http://schemas.microsoft.com/office/drawing/2014/main" id="{6610E24C-8D6A-4E25-935D-9EFD257FE5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64867" y="2319830"/>
            <a:ext cx="914400" cy="914400"/>
          </a:xfrm>
          <a:prstGeom prst="rect">
            <a:avLst/>
          </a:prstGeom>
        </p:spPr>
      </p:pic>
      <p:pic>
        <p:nvPicPr>
          <p:cNvPr id="7" name="Graphic 6" descr="Captain">
            <a:extLst>
              <a:ext uri="{FF2B5EF4-FFF2-40B4-BE49-F238E27FC236}">
                <a16:creationId xmlns:a16="http://schemas.microsoft.com/office/drawing/2014/main" id="{8CC9A091-9121-4573-8514-CDA4D956171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64867" y="1405430"/>
            <a:ext cx="914400" cy="914400"/>
          </a:xfrm>
          <a:prstGeom prst="rect">
            <a:avLst/>
          </a:prstGeom>
        </p:spPr>
      </p:pic>
      <p:cxnSp>
        <p:nvCxnSpPr>
          <p:cNvPr id="8" name="Straight Arrow Connector 7">
            <a:extLst>
              <a:ext uri="{FF2B5EF4-FFF2-40B4-BE49-F238E27FC236}">
                <a16:creationId xmlns:a16="http://schemas.microsoft.com/office/drawing/2014/main" id="{C9BA34F8-D5F6-4130-88A9-CF5799B0B49E}"/>
              </a:ext>
            </a:extLst>
          </p:cNvPr>
          <p:cNvCxnSpPr>
            <a:cxnSpLocks/>
          </p:cNvCxnSpPr>
          <p:nvPr/>
        </p:nvCxnSpPr>
        <p:spPr>
          <a:xfrm flipH="1">
            <a:off x="3974122" y="1969477"/>
            <a:ext cx="4841634" cy="914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D7B46DA-240C-4681-BD9B-B7E87BB3932B}"/>
              </a:ext>
            </a:extLst>
          </p:cNvPr>
          <p:cNvCxnSpPr>
            <a:cxnSpLocks/>
          </p:cNvCxnSpPr>
          <p:nvPr/>
        </p:nvCxnSpPr>
        <p:spPr>
          <a:xfrm flipH="1">
            <a:off x="3974123" y="2777030"/>
            <a:ext cx="4841631" cy="270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0A92A5A-8974-4D7C-A38E-0F1D97C99AAE}"/>
              </a:ext>
            </a:extLst>
          </p:cNvPr>
          <p:cNvCxnSpPr>
            <a:cxnSpLocks/>
            <a:endCxn id="3" idx="3"/>
          </p:cNvCxnSpPr>
          <p:nvPr/>
        </p:nvCxnSpPr>
        <p:spPr>
          <a:xfrm flipH="1" flipV="1">
            <a:off x="3974123" y="3253154"/>
            <a:ext cx="4841632" cy="3341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14E41889-74B7-4CD1-95CB-B3F639C11253}"/>
              </a:ext>
            </a:extLst>
          </p:cNvPr>
          <p:cNvCxnSpPr>
            <a:cxnSpLocks/>
          </p:cNvCxnSpPr>
          <p:nvPr/>
        </p:nvCxnSpPr>
        <p:spPr>
          <a:xfrm flipH="1" flipV="1">
            <a:off x="3974122" y="3456827"/>
            <a:ext cx="4841633" cy="10800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014A63-3F02-41AE-82E1-1790D18E2207}"/>
                  </a:ext>
                </a:extLst>
              </p:cNvPr>
              <p:cNvSpPr txBox="1"/>
              <p:nvPr/>
            </p:nvSpPr>
            <p:spPr>
              <a:xfrm rot="20919755">
                <a:off x="6091490" y="2063958"/>
                <a:ext cx="6068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B9014A63-3F02-41AE-82E1-1790D18E2207}"/>
                  </a:ext>
                </a:extLst>
              </p:cNvPr>
              <p:cNvSpPr txBox="1">
                <a:spLocks noRot="1" noChangeAspect="1" noMove="1" noResize="1" noEditPoints="1" noAdjustHandles="1" noChangeArrowheads="1" noChangeShapeType="1" noTextEdit="1"/>
              </p:cNvSpPr>
              <p:nvPr/>
            </p:nvSpPr>
            <p:spPr>
              <a:xfrm rot="20919755">
                <a:off x="6091490" y="2063958"/>
                <a:ext cx="606897" cy="369332"/>
              </a:xfrm>
              <a:prstGeom prst="rect">
                <a:avLst/>
              </a:prstGeom>
              <a:blipFill>
                <a:blip r:embed="rId13"/>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FB61A0-372B-402C-A3BE-27C7279F8437}"/>
                  </a:ext>
                </a:extLst>
              </p:cNvPr>
              <p:cNvSpPr txBox="1"/>
              <p:nvPr/>
            </p:nvSpPr>
            <p:spPr>
              <a:xfrm rot="21413852">
                <a:off x="6146887" y="2509829"/>
                <a:ext cx="6122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oMath>
                  </m:oMathPara>
                </a14:m>
                <a:endParaRPr lang="en-US" dirty="0"/>
              </a:p>
            </p:txBody>
          </p:sp>
        </mc:Choice>
        <mc:Fallback xmlns="">
          <p:sp>
            <p:nvSpPr>
              <p:cNvPr id="13" name="TextBox 12">
                <a:extLst>
                  <a:ext uri="{FF2B5EF4-FFF2-40B4-BE49-F238E27FC236}">
                    <a16:creationId xmlns:a16="http://schemas.microsoft.com/office/drawing/2014/main" id="{80FB61A0-372B-402C-A3BE-27C7279F8437}"/>
                  </a:ext>
                </a:extLst>
              </p:cNvPr>
              <p:cNvSpPr txBox="1">
                <a:spLocks noRot="1" noChangeAspect="1" noMove="1" noResize="1" noEditPoints="1" noAdjustHandles="1" noChangeArrowheads="1" noChangeShapeType="1" noTextEdit="1"/>
              </p:cNvSpPr>
              <p:nvPr/>
            </p:nvSpPr>
            <p:spPr>
              <a:xfrm rot="21413852">
                <a:off x="6146887" y="2509829"/>
                <a:ext cx="612219" cy="369332"/>
              </a:xfrm>
              <a:prstGeom prst="rect">
                <a:avLst/>
              </a:prstGeom>
              <a:blipFill>
                <a:blip r:embed="rId14"/>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F6A10EB-17BD-4F17-80ED-933B7CEC4AAE}"/>
                  </a:ext>
                </a:extLst>
              </p:cNvPr>
              <p:cNvSpPr txBox="1"/>
              <p:nvPr/>
            </p:nvSpPr>
            <p:spPr>
              <a:xfrm rot="220736">
                <a:off x="6151223" y="3069801"/>
                <a:ext cx="6068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3</m:t>
                          </m:r>
                        </m:sub>
                      </m:sSub>
                    </m:oMath>
                  </m:oMathPara>
                </a14:m>
                <a:endParaRPr lang="en-US" dirty="0"/>
              </a:p>
            </p:txBody>
          </p:sp>
        </mc:Choice>
        <mc:Fallback xmlns="">
          <p:sp>
            <p:nvSpPr>
              <p:cNvPr id="14" name="TextBox 13">
                <a:extLst>
                  <a:ext uri="{FF2B5EF4-FFF2-40B4-BE49-F238E27FC236}">
                    <a16:creationId xmlns:a16="http://schemas.microsoft.com/office/drawing/2014/main" id="{8F6A10EB-17BD-4F17-80ED-933B7CEC4AAE}"/>
                  </a:ext>
                </a:extLst>
              </p:cNvPr>
              <p:cNvSpPr txBox="1">
                <a:spLocks noRot="1" noChangeAspect="1" noMove="1" noResize="1" noEditPoints="1" noAdjustHandles="1" noChangeArrowheads="1" noChangeShapeType="1" noTextEdit="1"/>
              </p:cNvSpPr>
              <p:nvPr/>
            </p:nvSpPr>
            <p:spPr>
              <a:xfrm rot="220736">
                <a:off x="6151223" y="3069801"/>
                <a:ext cx="606897" cy="369332"/>
              </a:xfrm>
              <a:prstGeom prst="rect">
                <a:avLst/>
              </a:prstGeom>
              <a:blipFill>
                <a:blip r:embed="rId15"/>
                <a:stretch>
                  <a:fillRect b="-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33CA4E5-5616-407E-B176-A7C067B28110}"/>
                  </a:ext>
                </a:extLst>
              </p:cNvPr>
              <p:cNvSpPr txBox="1"/>
              <p:nvPr/>
            </p:nvSpPr>
            <p:spPr>
              <a:xfrm rot="720992">
                <a:off x="6149547" y="3646391"/>
                <a:ext cx="6068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4</m:t>
                          </m:r>
                        </m:sub>
                      </m:sSub>
                    </m:oMath>
                  </m:oMathPara>
                </a14:m>
                <a:endParaRPr lang="en-US" dirty="0"/>
              </a:p>
            </p:txBody>
          </p:sp>
        </mc:Choice>
        <mc:Fallback xmlns="">
          <p:sp>
            <p:nvSpPr>
              <p:cNvPr id="15" name="TextBox 14">
                <a:extLst>
                  <a:ext uri="{FF2B5EF4-FFF2-40B4-BE49-F238E27FC236}">
                    <a16:creationId xmlns:a16="http://schemas.microsoft.com/office/drawing/2014/main" id="{633CA4E5-5616-407E-B176-A7C067B28110}"/>
                  </a:ext>
                </a:extLst>
              </p:cNvPr>
              <p:cNvSpPr txBox="1">
                <a:spLocks noRot="1" noChangeAspect="1" noMove="1" noResize="1" noEditPoints="1" noAdjustHandles="1" noChangeArrowheads="1" noChangeShapeType="1" noTextEdit="1"/>
              </p:cNvSpPr>
              <p:nvPr/>
            </p:nvSpPr>
            <p:spPr>
              <a:xfrm rot="720992">
                <a:off x="6149547" y="3646391"/>
                <a:ext cx="606897"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D5AF5D5-9FED-423F-B603-769A0BF7D3EF}"/>
                  </a:ext>
                </a:extLst>
              </p:cNvPr>
              <p:cNvSpPr txBox="1"/>
              <p:nvPr/>
            </p:nvSpPr>
            <p:spPr>
              <a:xfrm>
                <a:off x="804209" y="5098199"/>
                <a:ext cx="9160935" cy="1200329"/>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𝐺𝑒𝑛</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𝑁</m:t>
                            </m:r>
                          </m:sub>
                        </m:sSub>
                      </m:e>
                    </m:d>
                    <m:r>
                      <a:rPr lang="en-US" b="0" i="1" smtClean="0">
                        <a:latin typeface="Cambria Math" panose="02040503050406030204" pitchFamily="18" charset="0"/>
                      </a:rPr>
                      <m:t>→</m:t>
                    </m:r>
                    <m:r>
                      <a:rPr lang="en-US" b="0" i="1" smtClean="0">
                        <a:latin typeface="Cambria Math" panose="02040503050406030204" pitchFamily="18" charset="0"/>
                      </a:rPr>
                      <m:t>𝑚𝑝𝑘</m:t>
                    </m:r>
                  </m:oMath>
                </a14:m>
                <a:endParaRPr lang="en-US" b="0" dirty="0"/>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𝐸𝑛𝑐</m:t>
                    </m:r>
                    <m:d>
                      <m:dPr>
                        <m:ctrlPr>
                          <a:rPr lang="en-US" b="0" i="1" smtClean="0">
                            <a:latin typeface="Cambria Math" panose="02040503050406030204" pitchFamily="18" charset="0"/>
                          </a:rPr>
                        </m:ctrlPr>
                      </m:dPr>
                      <m:e>
                        <m:r>
                          <a:rPr lang="en-US" b="0" i="1" smtClean="0">
                            <a:latin typeface="Cambria Math" panose="02040503050406030204" pitchFamily="18" charset="0"/>
                          </a:rPr>
                          <m:t>𝑚𝑝𝑘</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such that </a:t>
                </a:r>
                <a14:m>
                  <m:oMath xmlns:m="http://schemas.openxmlformats.org/officeDocument/2006/math">
                    <m:r>
                      <a:rPr lang="en-US" b="0" i="1" smtClean="0">
                        <a:solidFill>
                          <a:schemeClr val="accent2"/>
                        </a:solidFill>
                        <a:latin typeface="Cambria Math" panose="02040503050406030204" pitchFamily="18" charset="0"/>
                      </a:rPr>
                      <m:t>𝐷𝑒𝑐</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Sub>
                          <m:sSubPr>
                            <m:ctrlPr>
                              <a:rPr lang="en-US" b="0" i="1" smtClean="0">
                                <a:solidFill>
                                  <a:schemeClr val="accent3"/>
                                </a:solidFill>
                                <a:latin typeface="Cambria Math" panose="02040503050406030204" pitchFamily="18" charset="0"/>
                              </a:rPr>
                            </m:ctrlPr>
                          </m:sSubPr>
                          <m:e>
                            <m:r>
                              <a:rPr lang="en-US" b="0" i="1" smtClean="0">
                                <a:solidFill>
                                  <a:schemeClr val="accent2"/>
                                </a:solidFill>
                                <a:latin typeface="Cambria Math" panose="02040503050406030204" pitchFamily="18" charset="0"/>
                              </a:rPr>
                              <m:t>𝑠𝑘</m:t>
                            </m:r>
                          </m:e>
                          <m:sub>
                            <m:r>
                              <a:rPr lang="en-US" b="0" i="1" smtClean="0">
                                <a:solidFill>
                                  <a:schemeClr val="tx1"/>
                                </a:solidFill>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if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a:p>
                <a:pPr marL="285750" indent="-285750">
                  <a:buFont typeface="Arial" panose="020B0604020202020204" pitchFamily="34" charset="0"/>
                  <a:buChar char="•"/>
                </a:pPr>
                <a:r>
                  <a:rPr lang="en-US" dirty="0"/>
                  <a:t>Security: For any set </a:t>
                </a:r>
                <a14:m>
                  <m:oMath xmlns:m="http://schemas.openxmlformats.org/officeDocument/2006/math">
                    <m:r>
                      <a:rPr lang="en-US" b="0" i="1" smtClean="0">
                        <a:latin typeface="Cambria Math" panose="02040503050406030204" pitchFamily="18" charset="0"/>
                      </a:rPr>
                      <m:t>𝑆</m:t>
                    </m:r>
                  </m:oMath>
                </a14:m>
                <a:r>
                  <a:rPr lang="en-US" dirty="0"/>
                  <a:t>, at most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oMath>
                </a14:m>
                <a:r>
                  <a:rPr lang="en-US" dirty="0"/>
                  <a:t> isolated adversaries can decrypt </a:t>
                </a:r>
                <a14:m>
                  <m:oMath xmlns:m="http://schemas.openxmlformats.org/officeDocument/2006/math">
                    <m:r>
                      <a:rPr lang="en-US" i="1">
                        <a:latin typeface="Cambria Math" panose="02040503050406030204" pitchFamily="18" charset="0"/>
                      </a:rPr>
                      <m:t>𝐸𝑛𝑐</m:t>
                    </m:r>
                    <m:d>
                      <m:dPr>
                        <m:ctrlPr>
                          <a:rPr lang="en-US" i="1">
                            <a:latin typeface="Cambria Math" panose="02040503050406030204" pitchFamily="18" charset="0"/>
                          </a:rPr>
                        </m:ctrlPr>
                      </m:dPr>
                      <m:e>
                        <m:r>
                          <a:rPr lang="en-US" i="1">
                            <a:latin typeface="Cambria Math" panose="02040503050406030204" pitchFamily="18" charset="0"/>
                          </a:rPr>
                          <m:t>𝑚𝑝𝑘</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𝑚</m:t>
                        </m:r>
                      </m:e>
                    </m:d>
                  </m:oMath>
                </a14:m>
                <a:r>
                  <a:rPr lang="en-US" dirty="0"/>
                  <a:t>.</a:t>
                </a:r>
              </a:p>
              <a:p>
                <a:pPr marL="285750" indent="-285750">
                  <a:buFont typeface="Arial" panose="020B0604020202020204" pitchFamily="34" charset="0"/>
                  <a:buChar char="•"/>
                </a:pP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𝑚𝑝𝑘</m:t>
                        </m:r>
                      </m:e>
                    </m:d>
                  </m:oMath>
                </a14:m>
                <a:r>
                  <a:rPr lang="en-US" dirty="0"/>
                  <a:t> and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𝑐</m:t>
                        </m:r>
                      </m:e>
                    </m:d>
                  </m:oMath>
                </a14:m>
                <a:r>
                  <a:rPr lang="en-US" dirty="0"/>
                  <a:t> are independent of </a:t>
                </a:r>
                <a14:m>
                  <m:oMath xmlns:m="http://schemas.openxmlformats.org/officeDocument/2006/math">
                    <m:r>
                      <a:rPr lang="en-US" b="0" i="1" smtClean="0">
                        <a:latin typeface="Cambria Math" panose="02040503050406030204" pitchFamily="18" charset="0"/>
                      </a:rPr>
                      <m:t>𝑁</m:t>
                    </m:r>
                  </m:oMath>
                </a14:m>
                <a:r>
                  <a:rPr lang="en-US" dirty="0"/>
                  <a:t>.</a:t>
                </a:r>
              </a:p>
            </p:txBody>
          </p:sp>
        </mc:Choice>
        <mc:Fallback xmlns="">
          <p:sp>
            <p:nvSpPr>
              <p:cNvPr id="16" name="TextBox 15">
                <a:extLst>
                  <a:ext uri="{FF2B5EF4-FFF2-40B4-BE49-F238E27FC236}">
                    <a16:creationId xmlns:a16="http://schemas.microsoft.com/office/drawing/2014/main" id="{AD5AF5D5-9FED-423F-B603-769A0BF7D3EF}"/>
                  </a:ext>
                </a:extLst>
              </p:cNvPr>
              <p:cNvSpPr txBox="1">
                <a:spLocks noRot="1" noChangeAspect="1" noMove="1" noResize="1" noEditPoints="1" noAdjustHandles="1" noChangeArrowheads="1" noChangeShapeType="1" noTextEdit="1"/>
              </p:cNvSpPr>
              <p:nvPr/>
            </p:nvSpPr>
            <p:spPr>
              <a:xfrm>
                <a:off x="804209" y="5098199"/>
                <a:ext cx="9160935" cy="1200329"/>
              </a:xfrm>
              <a:prstGeom prst="rect">
                <a:avLst/>
              </a:prstGeom>
              <a:blipFill>
                <a:blip r:embed="rId17"/>
                <a:stretch>
                  <a:fillRect l="-466" b="-7614"/>
                </a:stretch>
              </a:blipFill>
            </p:spPr>
            <p:txBody>
              <a:bodyPr/>
              <a:lstStyle/>
              <a:p>
                <a:r>
                  <a:rPr lang="en-US">
                    <a:noFill/>
                  </a:rPr>
                  <a:t> </a:t>
                </a:r>
              </a:p>
            </p:txBody>
          </p:sp>
        </mc:Fallback>
      </mc:AlternateContent>
    </p:spTree>
    <p:extLst>
      <p:ext uri="{BB962C8B-B14F-4D97-AF65-F5344CB8AC3E}">
        <p14:creationId xmlns:p14="http://schemas.microsoft.com/office/powerpoint/2010/main" val="2887827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C2CC-DBC2-46AE-AE45-0E1A803B9617}"/>
              </a:ext>
            </a:extLst>
          </p:cNvPr>
          <p:cNvSpPr>
            <a:spLocks noGrp="1"/>
          </p:cNvSpPr>
          <p:nvPr>
            <p:ph type="title"/>
          </p:nvPr>
        </p:nvSpPr>
        <p:spPr/>
        <p:txBody>
          <a:bodyPr/>
          <a:lstStyle/>
          <a:p>
            <a:r>
              <a:rPr lang="en-US" dirty="0"/>
              <a:t>Construction [</a:t>
            </a:r>
            <a:r>
              <a:rPr lang="en-US" b="1" dirty="0"/>
              <a:t>G</a:t>
            </a:r>
            <a:r>
              <a:rPr lang="en-US" dirty="0"/>
              <a:t>Z20]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5948BB-A858-41D3-8777-537A3E0B879A}"/>
                  </a:ext>
                </a:extLst>
              </p:cNvPr>
              <p:cNvSpPr txBox="1"/>
              <p:nvPr/>
            </p:nvSpPr>
            <p:spPr>
              <a:xfrm>
                <a:off x="604434" y="3771061"/>
                <a:ext cx="566928" cy="38404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3" name="TextBox 2">
                <a:extLst>
                  <a:ext uri="{FF2B5EF4-FFF2-40B4-BE49-F238E27FC236}">
                    <a16:creationId xmlns:a16="http://schemas.microsoft.com/office/drawing/2014/main" id="{C15948BB-A858-41D3-8777-537A3E0B879A}"/>
                  </a:ext>
                </a:extLst>
              </p:cNvPr>
              <p:cNvSpPr txBox="1">
                <a:spLocks noRot="1" noChangeAspect="1" noMove="1" noResize="1" noEditPoints="1" noAdjustHandles="1" noChangeArrowheads="1" noChangeShapeType="1" noTextEdit="1"/>
              </p:cNvSpPr>
              <p:nvPr/>
            </p:nvSpPr>
            <p:spPr>
              <a:xfrm>
                <a:off x="604434" y="3771061"/>
                <a:ext cx="566928" cy="3840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555372-AB81-4F48-9423-F5EDCEB2A05D}"/>
                  </a:ext>
                </a:extLst>
              </p:cNvPr>
              <p:cNvSpPr txBox="1"/>
              <p:nvPr/>
            </p:nvSpPr>
            <p:spPr>
              <a:xfrm>
                <a:off x="2393610" y="3771061"/>
                <a:ext cx="566928" cy="38404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2</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4" name="TextBox 3">
                <a:extLst>
                  <a:ext uri="{FF2B5EF4-FFF2-40B4-BE49-F238E27FC236}">
                    <a16:creationId xmlns:a16="http://schemas.microsoft.com/office/drawing/2014/main" id="{98555372-AB81-4F48-9423-F5EDCEB2A05D}"/>
                  </a:ext>
                </a:extLst>
              </p:cNvPr>
              <p:cNvSpPr txBox="1">
                <a:spLocks noRot="1" noChangeAspect="1" noMove="1" noResize="1" noEditPoints="1" noAdjustHandles="1" noChangeArrowheads="1" noChangeShapeType="1" noTextEdit="1"/>
              </p:cNvSpPr>
              <p:nvPr/>
            </p:nvSpPr>
            <p:spPr>
              <a:xfrm>
                <a:off x="2393610" y="3771061"/>
                <a:ext cx="566928" cy="38404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C06F684-103C-4AAF-BAE5-A5392BE67B0B}"/>
                  </a:ext>
                </a:extLst>
              </p:cNvPr>
              <p:cNvSpPr txBox="1"/>
              <p:nvPr/>
            </p:nvSpPr>
            <p:spPr>
              <a:xfrm>
                <a:off x="4182786" y="3771061"/>
                <a:ext cx="566928" cy="38404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3</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5" name="TextBox 4">
                <a:extLst>
                  <a:ext uri="{FF2B5EF4-FFF2-40B4-BE49-F238E27FC236}">
                    <a16:creationId xmlns:a16="http://schemas.microsoft.com/office/drawing/2014/main" id="{EC06F684-103C-4AAF-BAE5-A5392BE67B0B}"/>
                  </a:ext>
                </a:extLst>
              </p:cNvPr>
              <p:cNvSpPr txBox="1">
                <a:spLocks noRot="1" noChangeAspect="1" noMove="1" noResize="1" noEditPoints="1" noAdjustHandles="1" noChangeArrowheads="1" noChangeShapeType="1" noTextEdit="1"/>
              </p:cNvSpPr>
              <p:nvPr/>
            </p:nvSpPr>
            <p:spPr>
              <a:xfrm>
                <a:off x="4182786" y="3771061"/>
                <a:ext cx="566928" cy="3840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9AC1F91-A1C0-463F-9A66-DBAD49950C97}"/>
                  </a:ext>
                </a:extLst>
              </p:cNvPr>
              <p:cNvSpPr txBox="1"/>
              <p:nvPr/>
            </p:nvSpPr>
            <p:spPr>
              <a:xfrm>
                <a:off x="5971962" y="3771061"/>
                <a:ext cx="566928" cy="38404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4</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6" name="TextBox 5">
                <a:extLst>
                  <a:ext uri="{FF2B5EF4-FFF2-40B4-BE49-F238E27FC236}">
                    <a16:creationId xmlns:a16="http://schemas.microsoft.com/office/drawing/2014/main" id="{B9AC1F91-A1C0-463F-9A66-DBAD49950C97}"/>
                  </a:ext>
                </a:extLst>
              </p:cNvPr>
              <p:cNvSpPr txBox="1">
                <a:spLocks noRot="1" noChangeAspect="1" noMove="1" noResize="1" noEditPoints="1" noAdjustHandles="1" noChangeArrowheads="1" noChangeShapeType="1" noTextEdit="1"/>
              </p:cNvSpPr>
              <p:nvPr/>
            </p:nvSpPr>
            <p:spPr>
              <a:xfrm>
                <a:off x="5971962" y="3771061"/>
                <a:ext cx="566928" cy="38404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22508E-2AB0-4B24-8112-013CC066FB4E}"/>
                  </a:ext>
                </a:extLst>
              </p:cNvPr>
              <p:cNvSpPr txBox="1"/>
              <p:nvPr/>
            </p:nvSpPr>
            <p:spPr>
              <a:xfrm>
                <a:off x="811698" y="2728645"/>
                <a:ext cx="1865376" cy="38404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h</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𝐻</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2</m:t>
                              </m:r>
                            </m:sub>
                          </m:sSub>
                        </m:e>
                      </m:d>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7" name="TextBox 6">
                <a:extLst>
                  <a:ext uri="{FF2B5EF4-FFF2-40B4-BE49-F238E27FC236}">
                    <a16:creationId xmlns:a16="http://schemas.microsoft.com/office/drawing/2014/main" id="{9522508E-2AB0-4B24-8112-013CC066FB4E}"/>
                  </a:ext>
                </a:extLst>
              </p:cNvPr>
              <p:cNvSpPr txBox="1">
                <a:spLocks noRot="1" noChangeAspect="1" noMove="1" noResize="1" noEditPoints="1" noAdjustHandles="1" noChangeArrowheads="1" noChangeShapeType="1" noTextEdit="1"/>
              </p:cNvSpPr>
              <p:nvPr/>
            </p:nvSpPr>
            <p:spPr>
              <a:xfrm>
                <a:off x="811698" y="2728645"/>
                <a:ext cx="1865376" cy="38404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2DE65C7-1807-4BEC-BCFE-E4EF4560B8D4}"/>
                  </a:ext>
                </a:extLst>
              </p:cNvPr>
              <p:cNvSpPr txBox="1"/>
              <p:nvPr/>
            </p:nvSpPr>
            <p:spPr>
              <a:xfrm>
                <a:off x="4390050" y="2728645"/>
                <a:ext cx="1865376" cy="38404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h</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𝐻</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3</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4</m:t>
                              </m:r>
                            </m:sub>
                          </m:sSub>
                        </m:e>
                      </m:d>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42DE65C7-1807-4BEC-BCFE-E4EF4560B8D4}"/>
                  </a:ext>
                </a:extLst>
              </p:cNvPr>
              <p:cNvSpPr txBox="1">
                <a:spLocks noRot="1" noChangeAspect="1" noMove="1" noResize="1" noEditPoints="1" noAdjustHandles="1" noChangeArrowheads="1" noChangeShapeType="1" noTextEdit="1"/>
              </p:cNvSpPr>
              <p:nvPr/>
            </p:nvSpPr>
            <p:spPr>
              <a:xfrm>
                <a:off x="4390050" y="2728645"/>
                <a:ext cx="1865376" cy="38404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98B4C02-EC1A-4FF7-86A3-654B043675A4}"/>
                  </a:ext>
                </a:extLst>
              </p:cNvPr>
              <p:cNvSpPr txBox="1"/>
              <p:nvPr/>
            </p:nvSpPr>
            <p:spPr>
              <a:xfrm>
                <a:off x="2677074" y="1529307"/>
                <a:ext cx="1865376" cy="38404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𝑚𝑝𝑘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𝐻</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h</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h</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𝑀𝑒𝑟𝑘𝑙𝑒𝐻𝑎𝑠h</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2</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3</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4</m:t>
                              </m:r>
                            </m:sub>
                          </m:sSub>
                        </m:e>
                      </m:d>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9" name="TextBox 8">
                <a:extLst>
                  <a:ext uri="{FF2B5EF4-FFF2-40B4-BE49-F238E27FC236}">
                    <a16:creationId xmlns:a16="http://schemas.microsoft.com/office/drawing/2014/main" id="{298B4C02-EC1A-4FF7-86A3-654B043675A4}"/>
                  </a:ext>
                </a:extLst>
              </p:cNvPr>
              <p:cNvSpPr txBox="1">
                <a:spLocks noRot="1" noChangeAspect="1" noMove="1" noResize="1" noEditPoints="1" noAdjustHandles="1" noChangeArrowheads="1" noChangeShapeType="1" noTextEdit="1"/>
              </p:cNvSpPr>
              <p:nvPr/>
            </p:nvSpPr>
            <p:spPr>
              <a:xfrm>
                <a:off x="2677074" y="1529307"/>
                <a:ext cx="1865376" cy="384048"/>
              </a:xfrm>
              <a:prstGeom prst="rect">
                <a:avLst/>
              </a:prstGeom>
              <a:blipFill>
                <a:blip r:embed="rId9"/>
                <a:stretch>
                  <a:fillRect l="-980" r="-177451"/>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0A149C47-D65D-458A-A07E-A5B497F15863}"/>
              </a:ext>
            </a:extLst>
          </p:cNvPr>
          <p:cNvCxnSpPr>
            <a:cxnSpLocks/>
            <a:stCxn id="9" idx="2"/>
            <a:endCxn id="7" idx="0"/>
          </p:cNvCxnSpPr>
          <p:nvPr/>
        </p:nvCxnSpPr>
        <p:spPr>
          <a:xfrm flipH="1">
            <a:off x="1744386" y="1913355"/>
            <a:ext cx="1865376" cy="81529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1729316-2C6E-4AC7-9331-9FF5E74712C1}"/>
              </a:ext>
            </a:extLst>
          </p:cNvPr>
          <p:cNvCxnSpPr>
            <a:cxnSpLocks/>
            <a:stCxn id="9" idx="2"/>
            <a:endCxn id="8" idx="0"/>
          </p:cNvCxnSpPr>
          <p:nvPr/>
        </p:nvCxnSpPr>
        <p:spPr>
          <a:xfrm>
            <a:off x="3609762" y="1913355"/>
            <a:ext cx="1712976" cy="81529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42F5DCE-6012-4A0E-AF5C-C43C7E0920F9}"/>
              </a:ext>
            </a:extLst>
          </p:cNvPr>
          <p:cNvCxnSpPr>
            <a:cxnSpLocks/>
            <a:stCxn id="3" idx="0"/>
            <a:endCxn id="7" idx="2"/>
          </p:cNvCxnSpPr>
          <p:nvPr/>
        </p:nvCxnSpPr>
        <p:spPr>
          <a:xfrm flipV="1">
            <a:off x="887898" y="3112693"/>
            <a:ext cx="856488" cy="658368"/>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0840AEB-C224-4E5A-AA89-AD3322CE89C3}"/>
              </a:ext>
            </a:extLst>
          </p:cNvPr>
          <p:cNvCxnSpPr>
            <a:cxnSpLocks/>
            <a:stCxn id="4" idx="0"/>
            <a:endCxn id="7" idx="2"/>
          </p:cNvCxnSpPr>
          <p:nvPr/>
        </p:nvCxnSpPr>
        <p:spPr>
          <a:xfrm flipH="1" flipV="1">
            <a:off x="1744386" y="3112693"/>
            <a:ext cx="932688" cy="658368"/>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739E8C7-A31F-4428-9223-51F7A4992631}"/>
              </a:ext>
            </a:extLst>
          </p:cNvPr>
          <p:cNvCxnSpPr>
            <a:cxnSpLocks/>
            <a:stCxn id="5" idx="0"/>
            <a:endCxn id="8" idx="2"/>
          </p:cNvCxnSpPr>
          <p:nvPr/>
        </p:nvCxnSpPr>
        <p:spPr>
          <a:xfrm flipV="1">
            <a:off x="4466250" y="3112693"/>
            <a:ext cx="856488" cy="658368"/>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79C6184-9761-4CA0-B6E9-95CA4E199EB0}"/>
              </a:ext>
            </a:extLst>
          </p:cNvPr>
          <p:cNvCxnSpPr>
            <a:cxnSpLocks/>
            <a:stCxn id="8" idx="2"/>
            <a:endCxn id="6" idx="0"/>
          </p:cNvCxnSpPr>
          <p:nvPr/>
        </p:nvCxnSpPr>
        <p:spPr>
          <a:xfrm>
            <a:off x="5322738" y="3112693"/>
            <a:ext cx="932688" cy="658368"/>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5C0900D-D1F8-4AC5-B4BD-8AE3F7883129}"/>
                  </a:ext>
                </a:extLst>
              </p:cNvPr>
              <p:cNvSpPr txBox="1"/>
              <p:nvPr/>
            </p:nvSpPr>
            <p:spPr>
              <a:xfrm>
                <a:off x="604434" y="4792139"/>
                <a:ext cx="1789176" cy="38404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𝑆𝐾</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2</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𝑠𝑘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2</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schemeClr val="accent1"/>
                                  </a:solidFill>
                                  <a:latin typeface="Cambria Math" panose="02040503050406030204" pitchFamily="18" charset="0"/>
                                  <a:cs typeface="Segoe UI" panose="020B0502040204020203" pitchFamily="34" charset="0"/>
                                </a:rPr>
                              </m:ctrlPr>
                            </m:sSubPr>
                            <m:e>
                              <m:r>
                                <a:rPr lang="en-US" b="0" i="1" smtClean="0">
                                  <a:solidFill>
                                    <a:schemeClr val="accent1"/>
                                  </a:solidFill>
                                  <a:latin typeface="Cambria Math" panose="02040503050406030204" pitchFamily="18" charset="0"/>
                                  <a:cs typeface="Segoe UI" panose="020B0502040204020203" pitchFamily="34" charset="0"/>
                                </a:rPr>
                                <m:t>𝜏</m:t>
                              </m:r>
                            </m:e>
                            <m:sub>
                              <m:r>
                                <a:rPr lang="en-US" b="0" i="1" smtClean="0">
                                  <a:solidFill>
                                    <a:schemeClr val="accent1"/>
                                  </a:solidFill>
                                  <a:latin typeface="Cambria Math" panose="02040503050406030204" pitchFamily="18" charset="0"/>
                                  <a:cs typeface="Segoe UI" panose="020B0502040204020203" pitchFamily="34" charset="0"/>
                                </a:rPr>
                                <m:t>2</m:t>
                              </m:r>
                            </m:sub>
                          </m:sSub>
                        </m:e>
                      </m:d>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31" name="TextBox 30">
                <a:extLst>
                  <a:ext uri="{FF2B5EF4-FFF2-40B4-BE49-F238E27FC236}">
                    <a16:creationId xmlns:a16="http://schemas.microsoft.com/office/drawing/2014/main" id="{35C0900D-D1F8-4AC5-B4BD-8AE3F7883129}"/>
                  </a:ext>
                </a:extLst>
              </p:cNvPr>
              <p:cNvSpPr txBox="1">
                <a:spLocks noRot="1" noChangeAspect="1" noMove="1" noResize="1" noEditPoints="1" noAdjustHandles="1" noChangeArrowheads="1" noChangeShapeType="1" noTextEdit="1"/>
              </p:cNvSpPr>
              <p:nvPr/>
            </p:nvSpPr>
            <p:spPr>
              <a:xfrm>
                <a:off x="604434" y="4792139"/>
                <a:ext cx="1789176" cy="384048"/>
              </a:xfrm>
              <a:prstGeom prst="rect">
                <a:avLst/>
              </a:prstGeom>
              <a:blipFill>
                <a:blip r:embed="rId10"/>
                <a:stretch>
                  <a:fillRect/>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9BACAE54-63B0-46E8-A2B1-79B5AF1B5099}"/>
              </a:ext>
            </a:extLst>
          </p:cNvPr>
          <p:cNvSpPr/>
          <p:nvPr/>
        </p:nvSpPr>
        <p:spPr>
          <a:xfrm>
            <a:off x="2421042" y="3714672"/>
            <a:ext cx="478536" cy="4785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035C81E-6475-4BD4-8DFD-231AFE40951A}"/>
              </a:ext>
            </a:extLst>
          </p:cNvPr>
          <p:cNvSpPr/>
          <p:nvPr/>
        </p:nvSpPr>
        <p:spPr>
          <a:xfrm>
            <a:off x="634914" y="3714672"/>
            <a:ext cx="478536" cy="4785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25DDF47-B28C-4CED-AF31-27EF18DC3DD4}"/>
              </a:ext>
            </a:extLst>
          </p:cNvPr>
          <p:cNvSpPr/>
          <p:nvPr/>
        </p:nvSpPr>
        <p:spPr>
          <a:xfrm>
            <a:off x="4318422" y="2660114"/>
            <a:ext cx="478536" cy="4785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6EFD7D9-4518-4F29-9CED-46128E3AF9B9}"/>
              </a:ext>
            </a:extLst>
          </p:cNvPr>
          <p:cNvSpPr/>
          <p:nvPr/>
        </p:nvSpPr>
        <p:spPr>
          <a:xfrm>
            <a:off x="2748702" y="1448535"/>
            <a:ext cx="478536" cy="4785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9F8940B-7345-421D-A0C0-D90E23DD22CC}"/>
                  </a:ext>
                </a:extLst>
              </p:cNvPr>
              <p:cNvSpPr txBox="1"/>
              <p:nvPr/>
            </p:nvSpPr>
            <p:spPr>
              <a:xfrm>
                <a:off x="6904650" y="2139696"/>
                <a:ext cx="4571069" cy="3264408"/>
              </a:xfrm>
              <a:prstGeom prst="rect">
                <a:avLst/>
              </a:prstGeom>
            </p:spPr>
            <p:txBody>
              <a:bodyPr vert="horz" wrap="square" lIns="91440" tIns="45720" rIns="91440" bIns="45720" rtlCol="0">
                <a:noAutofit/>
              </a:bodyPr>
              <a:lstStyle/>
              <a:p>
                <a:pPr marL="0" indent="0" algn="l">
                  <a:spcAft>
                    <a:spcPts val="600"/>
                  </a:spcAft>
                  <a:buNone/>
                </a:pPr>
                <a14:m>
                  <m:oMathPara xmlns:m="http://schemas.openxmlformats.org/officeDocument/2006/math">
                    <m:oMathParaPr>
                      <m:jc m:val="left"/>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𝐸𝑛𝑐</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𝑆</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342900" indent="-342900" algn="l">
                  <a:spcAft>
                    <a:spcPts val="600"/>
                  </a:spcAft>
                  <a:buFont typeface="+mj-lt"/>
                  <a:buAutoNum type="arabicPeriod"/>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𝑟</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p>
                      <m:sSup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pPr>
                      <m:e>
                        <m:d>
                          <m:dPr>
                            <m:begChr m:val="{"/>
                            <m:endChr m:val="}"/>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0,1</m:t>
                            </m:r>
                          </m:e>
                        </m:d>
                      </m:e>
                      <m:sup>
                        <m:r>
                          <a:rPr lang="en-US" b="0" i="1" smtClean="0">
                            <a:solidFill>
                              <a:prstClr val="black">
                                <a:lumMod val="75000"/>
                                <a:lumOff val="25000"/>
                              </a:prstClr>
                            </a:solidFill>
                            <a:latin typeface="Cambria Math" panose="02040503050406030204" pitchFamily="18" charset="0"/>
                            <a:cs typeface="Segoe UI" panose="020B0502040204020203" pitchFamily="34" charset="0"/>
                          </a:rPr>
                          <m:t>𝑛</m:t>
                        </m:r>
                      </m:sup>
                    </m:sSup>
                  </m:oMath>
                </a14:m>
                <a:r>
                  <a:rPr lang="en-US" b="0" dirty="0">
                    <a:solidFill>
                      <a:prstClr val="black">
                        <a:lumMod val="75000"/>
                        <a:lumOff val="25000"/>
                      </a:prstClr>
                    </a:solidFill>
                    <a:latin typeface="Segoe UI" panose="020B0502040204020203" pitchFamily="34" charset="0"/>
                    <a:cs typeface="Segoe UI" panose="020B0502040204020203" pitchFamily="34" charset="0"/>
                  </a:rPr>
                  <a:t> and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h</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𝑀𝑒𝑟𝑘𝑙𝑒𝐻𝑎𝑠h</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𝑣</m:t>
                        </m:r>
                      </m:e>
                    </m:d>
                  </m:oMath>
                </a14:m>
                <a:r>
                  <a:rPr lang="en-US" b="0" dirty="0">
                    <a:solidFill>
                      <a:prstClr val="black">
                        <a:lumMod val="75000"/>
                        <a:lumOff val="25000"/>
                      </a:prstClr>
                    </a:solidFill>
                    <a:latin typeface="Segoe UI" panose="020B0502040204020203" pitchFamily="34" charset="0"/>
                    <a:cs typeface="Segoe UI" panose="020B0502040204020203" pitchFamily="34" charset="0"/>
                  </a:rPr>
                  <a:t> where </a:t>
                </a:r>
                <a14:m>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𝑣</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𝑖</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𝑇𝑅𝑈𝐸</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𝑖</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𝑆</m:t>
                    </m:r>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342900" indent="-342900">
                  <a:spcAft>
                    <a:spcPts val="600"/>
                  </a:spcAft>
                  <a:buFont typeface="+mj-lt"/>
                  <a:buAutoNum type="arabicPeriod"/>
                </a:pPr>
                <a:r>
                  <a:rPr lang="en-US" dirty="0">
                    <a:solidFill>
                      <a:prstClr val="black">
                        <a:lumMod val="75000"/>
                        <a:lumOff val="25000"/>
                      </a:prstClr>
                    </a:solidFill>
                    <a:latin typeface="Segoe UI" panose="020B0502040204020203" pitchFamily="34" charset="0"/>
                    <a:cs typeface="Segoe UI" panose="020B0502040204020203" pitchFamily="34" charset="0"/>
                  </a:rPr>
                  <a:t>Return </a:t>
                </a:r>
                <a14:m>
                  <m:oMath xmlns:m="http://schemas.openxmlformats.org/officeDocument/2006/math">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h</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𝑟</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p>
                          <m:sSupPr>
                            <m:ctrlPr>
                              <a:rPr lang="en-US" i="1">
                                <a:solidFill>
                                  <a:prstClr val="black">
                                    <a:lumMod val="75000"/>
                                    <a:lumOff val="25000"/>
                                  </a:prstClr>
                                </a:solidFill>
                                <a:latin typeface="Cambria Math" panose="02040503050406030204" pitchFamily="18" charset="0"/>
                                <a:cs typeface="Segoe UI" panose="020B0502040204020203" pitchFamily="34" charset="0"/>
                              </a:rPr>
                            </m:ctrlPr>
                          </m:sSupPr>
                          <m:e>
                            <m:r>
                              <a:rPr lang="en-US" i="1">
                                <a:solidFill>
                                  <a:prstClr val="black">
                                    <a:lumMod val="75000"/>
                                    <a:lumOff val="25000"/>
                                  </a:prstClr>
                                </a:solidFill>
                                <a:latin typeface="Cambria Math" panose="02040503050406030204" pitchFamily="18" charset="0"/>
                                <a:cs typeface="Segoe UI" panose="020B0502040204020203" pitchFamily="34" charset="0"/>
                              </a:rPr>
                              <m:t>𝐸𝑛𝑐</m:t>
                            </m:r>
                          </m:e>
                          <m:sup>
                            <m:r>
                              <a:rPr lang="en-US" i="1">
                                <a:solidFill>
                                  <a:prstClr val="black">
                                    <a:lumMod val="75000"/>
                                    <a:lumOff val="25000"/>
                                  </a:prstClr>
                                </a:solidFill>
                                <a:latin typeface="Cambria Math" panose="02040503050406030204" pitchFamily="18" charset="0"/>
                                <a:cs typeface="Segoe UI" panose="020B0502040204020203" pitchFamily="34" charset="0"/>
                              </a:rPr>
                              <m:t>′</m:t>
                            </m:r>
                          </m:sup>
                        </m:sSup>
                        <m:d>
                          <m:dPr>
                            <m:ctrlPr>
                              <a:rPr lang="en-US" i="1">
                                <a:solidFill>
                                  <a:prstClr val="black">
                                    <a:lumMod val="75000"/>
                                    <a:lumOff val="25000"/>
                                  </a:prstClr>
                                </a:solidFill>
                                <a:latin typeface="Cambria Math" panose="02040503050406030204" pitchFamily="18" charset="0"/>
                                <a:cs typeface="Segoe UI" panose="020B0502040204020203" pitchFamily="34" charset="0"/>
                              </a:rPr>
                            </m:ctrlPr>
                          </m:dPr>
                          <m:e>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h</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𝑟</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d>
                      </m:e>
                    </m:d>
                  </m:oMath>
                </a14:m>
                <a:r>
                  <a:rPr lang="en-US" b="0" dirty="0">
                    <a:solidFill>
                      <a:prstClr val="black">
                        <a:lumMod val="75000"/>
                        <a:lumOff val="25000"/>
                      </a:prstClr>
                    </a:solidFill>
                    <a:latin typeface="Segoe UI" panose="020B0502040204020203" pitchFamily="34" charset="0"/>
                    <a:cs typeface="Segoe UI" panose="020B0502040204020203" pitchFamily="34" charset="0"/>
                  </a:rPr>
                  <a:t> where </a:t>
                </a:r>
                <a14:m>
                  <m:oMath xmlns:m="http://schemas.openxmlformats.org/officeDocument/2006/math">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p>
                          <m:sSup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p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𝐸𝑛𝑐</m:t>
                            </m:r>
                          </m:e>
                          <m:sup>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up>
                        </m:sSup>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p>
                          <m:sSup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p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𝐷𝑒𝑐</m:t>
                            </m:r>
                          </m:e>
                          <m:sup>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up>
                        </m:sSup>
                      </m:e>
                    </m:d>
                  </m:oMath>
                </a14:m>
                <a:r>
                  <a:rPr lang="en-US" b="0" dirty="0">
                    <a:solidFill>
                      <a:prstClr val="black">
                        <a:lumMod val="75000"/>
                        <a:lumOff val="25000"/>
                      </a:prstClr>
                    </a:solidFill>
                    <a:latin typeface="Segoe UI" panose="020B0502040204020203" pitchFamily="34" charset="0"/>
                    <a:cs typeface="Segoe UI" panose="020B0502040204020203" pitchFamily="34" charset="0"/>
                  </a:rPr>
                  <a:t> is a witness encryption for</a:t>
                </a:r>
                <a:endParaRPr lang="en-US" i="1" dirty="0">
                  <a:solidFill>
                    <a:prstClr val="black">
                      <a:lumMod val="75000"/>
                      <a:lumOff val="25000"/>
                    </a:prstClr>
                  </a:solidFill>
                  <a:latin typeface="Segoe UI" panose="020B0502040204020203" pitchFamily="34" charset="0"/>
                  <a:cs typeface="Segoe UI" panose="020B0502040204020203" pitchFamily="34" charset="0"/>
                </a:endParaRPr>
              </a:p>
              <a:p>
                <a:pPr>
                  <a:spcAft>
                    <a:spcPts val="600"/>
                  </a:spcAft>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𝑅</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begChr m:val="{"/>
                          <m:endChr m:val="}"/>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eqArr>
                            <m:eqArr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eqArrPr>
                            <m:e>
                              <m:eqArr>
                                <m:eqArr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eqArrPr>
                                <m:e>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i="1">
                                              <a:solidFill>
                                                <a:prstClr val="black">
                                                  <a:lumMod val="75000"/>
                                                  <a:lumOff val="25000"/>
                                                </a:prstClr>
                                              </a:solidFill>
                                              <a:latin typeface="Cambria Math" panose="02040503050406030204" pitchFamily="18" charset="0"/>
                                              <a:cs typeface="Segoe UI" panose="020B0502040204020203" pitchFamily="34" charset="0"/>
                                            </a:rPr>
                                            <m:t>h</m:t>
                                          </m:r>
                                          <m:r>
                                            <a:rPr lang="en-US" i="1">
                                              <a:solidFill>
                                                <a:prstClr val="black">
                                                  <a:lumMod val="75000"/>
                                                  <a:lumOff val="25000"/>
                                                </a:prstClr>
                                              </a:solidFill>
                                              <a:latin typeface="Cambria Math" panose="02040503050406030204" pitchFamily="18" charset="0"/>
                                              <a:cs typeface="Segoe UI" panose="020B0502040204020203" pitchFamily="34" charset="0"/>
                                            </a:rPr>
                                            <m:t>,</m:t>
                                          </m:r>
                                          <m:r>
                                            <a:rPr lang="en-US" i="1">
                                              <a:solidFill>
                                                <a:prstClr val="black">
                                                  <a:lumMod val="75000"/>
                                                  <a:lumOff val="25000"/>
                                                </a:prstClr>
                                              </a:solidFill>
                                              <a:latin typeface="Cambria Math" panose="02040503050406030204" pitchFamily="18" charset="0"/>
                                              <a:cs typeface="Segoe UI" panose="020B0502040204020203" pitchFamily="34" charset="0"/>
                                            </a:rPr>
                                            <m:t>𝑟</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𝑖</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𝜏</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𝜋</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e>
                                      </m:d>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e>
                                <m:e>
                                  <m:r>
                                    <a:rPr lang="en-US" b="0" i="1" smtClean="0">
                                      <a:solidFill>
                                        <a:prstClr val="black">
                                          <a:lumMod val="75000"/>
                                          <a:lumOff val="25000"/>
                                        </a:prstClr>
                                      </a:solidFill>
                                      <a:latin typeface="Cambria Math" panose="02040503050406030204" pitchFamily="18" charset="0"/>
                                      <a:cs typeface="Segoe UI" panose="020B0502040204020203" pitchFamily="34" charset="0"/>
                                    </a:rPr>
                                    <m:t>𝑂𝑝𝑒𝑛</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h</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𝜋</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𝑖</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𝑇𝑅𝑈𝐸</m:t>
                                  </m:r>
                                </m:e>
                                <m:e>
                                  <m:r>
                                    <a:rPr lang="en-US" b="0" i="1" smtClean="0">
                                      <a:solidFill>
                                        <a:prstClr val="black">
                                          <a:lumMod val="75000"/>
                                          <a:lumOff val="25000"/>
                                        </a:prstClr>
                                      </a:solidFill>
                                      <a:latin typeface="Cambria Math" panose="02040503050406030204" pitchFamily="18" charset="0"/>
                                      <a:cs typeface="Segoe UI" panose="020B0502040204020203" pitchFamily="34" charset="0"/>
                                    </a:rPr>
                                    <m:t>𝑂𝑝𝑒𝑛</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𝜏</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𝑖</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eqArr>
                            </m:e>
                            <m:e>
                              <m:r>
                                <a:rPr lang="en-US" b="0" i="1" smtClean="0">
                                  <a:solidFill>
                                    <a:prstClr val="black">
                                      <a:lumMod val="75000"/>
                                      <a:lumOff val="25000"/>
                                    </a:prstClr>
                                  </a:solidFill>
                                  <a:latin typeface="Cambria Math" panose="02040503050406030204" pitchFamily="18" charset="0"/>
                                  <a:cs typeface="Segoe UI" panose="020B0502040204020203" pitchFamily="34" charset="0"/>
                                </a:rPr>
                                <m:t>𝑉𝑒𝑟</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𝑟</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e>
                          </m:eqArr>
                        </m:e>
                      </m:d>
                    </m:oMath>
                  </m:oMathPara>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342900" indent="-342900" algn="l">
                  <a:spcAft>
                    <a:spcPts val="600"/>
                  </a:spcAft>
                  <a:buFont typeface="+mj-lt"/>
                  <a:buAutoNum type="arabicPeriod"/>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37" name="TextBox 36">
                <a:extLst>
                  <a:ext uri="{FF2B5EF4-FFF2-40B4-BE49-F238E27FC236}">
                    <a16:creationId xmlns:a16="http://schemas.microsoft.com/office/drawing/2014/main" id="{E9F8940B-7345-421D-A0C0-D90E23DD22CC}"/>
                  </a:ext>
                </a:extLst>
              </p:cNvPr>
              <p:cNvSpPr txBox="1">
                <a:spLocks noRot="1" noChangeAspect="1" noMove="1" noResize="1" noEditPoints="1" noAdjustHandles="1" noChangeArrowheads="1" noChangeShapeType="1" noTextEdit="1"/>
              </p:cNvSpPr>
              <p:nvPr/>
            </p:nvSpPr>
            <p:spPr>
              <a:xfrm>
                <a:off x="6904650" y="2139696"/>
                <a:ext cx="4571069" cy="3264408"/>
              </a:xfrm>
              <a:prstGeom prst="rect">
                <a:avLst/>
              </a:prstGeom>
              <a:blipFill>
                <a:blip r:embed="rId11"/>
                <a:stretch>
                  <a:fillRect l="-1469"/>
                </a:stretch>
              </a:blipFill>
            </p:spPr>
            <p:txBody>
              <a:bodyPr/>
              <a:lstStyle/>
              <a:p>
                <a:r>
                  <a:rPr lang="en-US">
                    <a:noFill/>
                  </a:rPr>
                  <a:t> </a:t>
                </a:r>
              </a:p>
            </p:txBody>
          </p:sp>
        </mc:Fallback>
      </mc:AlternateContent>
    </p:spTree>
    <p:extLst>
      <p:ext uri="{BB962C8B-B14F-4D97-AF65-F5344CB8AC3E}">
        <p14:creationId xmlns:p14="http://schemas.microsoft.com/office/powerpoint/2010/main" val="3181476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7" presetClass="emph" presetSubtype="2" fill="hold" nodeType="withEffect">
                                  <p:stCondLst>
                                    <p:cond delay="0"/>
                                  </p:stCondLst>
                                  <p:childTnLst>
                                    <p:animClr clrSpc="rgb" dir="cw">
                                      <p:cBhvr>
                                        <p:cTn id="9" dur="500" fill="hold"/>
                                        <p:tgtEl>
                                          <p:spTgt spid="18"/>
                                        </p:tgtEl>
                                        <p:attrNameLst>
                                          <p:attrName>stroke.color</p:attrName>
                                        </p:attrNameLst>
                                      </p:cBhvr>
                                      <p:to>
                                        <a:srgbClr val="4472C4"/>
                                      </p:to>
                                    </p:animClr>
                                    <p:set>
                                      <p:cBhvr>
                                        <p:cTn id="10" dur="500" fill="hold"/>
                                        <p:tgtEl>
                                          <p:spTgt spid="18"/>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500" fill="hold"/>
                                        <p:tgtEl>
                                          <p:spTgt spid="11"/>
                                        </p:tgtEl>
                                        <p:attrNameLst>
                                          <p:attrName>stroke.color</p:attrName>
                                        </p:attrNameLst>
                                      </p:cBhvr>
                                      <p:to>
                                        <a:srgbClr val="4472C4"/>
                                      </p:to>
                                    </p:animClr>
                                    <p:set>
                                      <p:cBhvr>
                                        <p:cTn id="13" dur="500" fill="hold"/>
                                        <p:tgtEl>
                                          <p:spTgt spid="11"/>
                                        </p:tgtEl>
                                        <p:attrNameLst>
                                          <p:attrName>stroke.on</p:attrName>
                                        </p:attrNameLst>
                                      </p:cBhvr>
                                      <p:to>
                                        <p:strVal val="true"/>
                                      </p:to>
                                    </p:se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
                                            <p:txEl>
                                              <p:pRg st="0" end="0"/>
                                            </p:txEl>
                                          </p:spTgt>
                                        </p:tgtEl>
                                        <p:attrNameLst>
                                          <p:attrName>style.visibility</p:attrName>
                                        </p:attrNameLst>
                                      </p:cBhvr>
                                      <p:to>
                                        <p:strVal val="visible"/>
                                      </p:to>
                                    </p:set>
                                    <p:animEffect transition="in" filter="fade">
                                      <p:cBhvr>
                                        <p:cTn id="30" dur="500"/>
                                        <p:tgtEl>
                                          <p:spTgt spid="3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
                                            <p:txEl>
                                              <p:pRg st="1" end="1"/>
                                            </p:txEl>
                                          </p:spTgt>
                                        </p:tgtEl>
                                        <p:attrNameLst>
                                          <p:attrName>style.visibility</p:attrName>
                                        </p:attrNameLst>
                                      </p:cBhvr>
                                      <p:to>
                                        <p:strVal val="visible"/>
                                      </p:to>
                                    </p:set>
                                    <p:animEffect transition="in" filter="fade">
                                      <p:cBhvr>
                                        <p:cTn id="35" dur="500"/>
                                        <p:tgtEl>
                                          <p:spTgt spid="3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500"/>
                                        <p:tgtEl>
                                          <p:spTgt spid="3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7">
                                            <p:txEl>
                                              <p:pRg st="3" end="3"/>
                                            </p:txEl>
                                          </p:spTgt>
                                        </p:tgtEl>
                                        <p:attrNameLst>
                                          <p:attrName>style.visibility</p:attrName>
                                        </p:attrNameLst>
                                      </p:cBhvr>
                                      <p:to>
                                        <p:strVal val="visible"/>
                                      </p:to>
                                    </p:set>
                                    <p:animEffect transition="in" filter="fade">
                                      <p:cBhvr>
                                        <p:cTn id="45" dur="500"/>
                                        <p:tgtEl>
                                          <p:spTgt spid="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5" grpId="0" animBg="1"/>
      <p:bldP spid="36" grpId="0" animBg="1"/>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8DB4-E0C8-46CF-93CB-70075981CBEF}"/>
              </a:ext>
            </a:extLst>
          </p:cNvPr>
          <p:cNvSpPr>
            <a:spLocks noGrp="1"/>
          </p:cNvSpPr>
          <p:nvPr>
            <p:ph type="title"/>
          </p:nvPr>
        </p:nvSpPr>
        <p:spPr/>
        <p:txBody>
          <a:bodyPr/>
          <a:lstStyle/>
          <a:p>
            <a:r>
              <a:rPr lang="en-US" dirty="0"/>
              <a:t>Time-Released Encryption [</a:t>
            </a:r>
            <a:r>
              <a:rPr lang="en-US" b="1" dirty="0"/>
              <a:t>G</a:t>
            </a:r>
            <a:r>
              <a:rPr lang="en-US" dirty="0"/>
              <a:t>Z20]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2F1CFDD-BD40-4E1C-9A90-5091C21AB398}"/>
                  </a:ext>
                </a:extLst>
              </p:cNvPr>
              <p:cNvSpPr txBox="1"/>
              <p:nvPr/>
            </p:nvSpPr>
            <p:spPr>
              <a:xfrm>
                <a:off x="604434" y="1809946"/>
                <a:ext cx="9078013" cy="1451728"/>
              </a:xfrm>
              <a:prstGeom prst="rect">
                <a:avLst/>
              </a:prstGeom>
            </p:spPr>
            <p:txBody>
              <a:bodyPr vert="horz" wrap="none" lIns="91440" tIns="45720" rIns="91440" bIns="45720" rtlCol="0">
                <a:noAutofit/>
              </a:bodyPr>
              <a:lstStyle/>
              <a:p>
                <a:pPr marL="285750" indent="-285750" algn="l">
                  <a:lnSpc>
                    <a:spcPts val="1800"/>
                  </a:lnSpc>
                  <a:spcAft>
                    <a:spcPts val="600"/>
                  </a:spcAft>
                  <a:buFont typeface="Arial" panose="020B0604020202020204" pitchFamily="34" charset="0"/>
                  <a:buChar char="•"/>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𝐸𝑛𝑐</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𝑑𝑒𝑙𝑎𝑦</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𝑐</m:t>
                    </m:r>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One needs at least time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𝑑𝑒𝑙𝑎𝑦</m:t>
                    </m:r>
                  </m:oMath>
                </a14:m>
                <a:r>
                  <a:rPr lang="en-US" dirty="0">
                    <a:solidFill>
                      <a:prstClr val="black">
                        <a:lumMod val="75000"/>
                        <a:lumOff val="25000"/>
                      </a:prstClr>
                    </a:solidFill>
                    <a:latin typeface="Segoe UI" panose="020B0502040204020203" pitchFamily="34" charset="0"/>
                    <a:cs typeface="Segoe UI" panose="020B0502040204020203" pitchFamily="34" charset="0"/>
                  </a:rPr>
                  <a:t> before they decrypt </a:t>
                </a:r>
                <a14:m>
                  <m:oMath xmlns:m="http://schemas.openxmlformats.org/officeDocument/2006/math">
                    <m:r>
                      <a:rPr lang="en-US" b="0" i="1" dirty="0" smtClean="0">
                        <a:solidFill>
                          <a:prstClr val="black">
                            <a:lumMod val="75000"/>
                            <a:lumOff val="25000"/>
                          </a:prstClr>
                        </a:solidFill>
                        <a:latin typeface="Cambria Math" panose="02040503050406030204" pitchFamily="18" charset="0"/>
                        <a:cs typeface="Segoe UI" panose="020B0502040204020203" pitchFamily="34" charset="0"/>
                      </a:rPr>
                      <m:t>𝑐</m:t>
                    </m:r>
                  </m:oMath>
                </a14:m>
                <a:r>
                  <a:rPr lang="en-US" dirty="0">
                    <a:solidFill>
                      <a:prstClr val="black">
                        <a:lumMod val="75000"/>
                        <a:lumOff val="25000"/>
                      </a:prstClr>
                    </a:solidFill>
                    <a:latin typeface="Segoe UI" panose="020B0502040204020203" pitchFamily="34" charset="0"/>
                    <a:cs typeface="Segoe UI" panose="020B0502040204020203" pitchFamily="34" charset="0"/>
                  </a:rPr>
                  <a:t>.</a:t>
                </a:r>
              </a:p>
              <a:p>
                <a:pPr marL="285750" indent="-285750" algn="l">
                  <a:lnSpc>
                    <a:spcPts val="1800"/>
                  </a:lnSpc>
                  <a:spcAft>
                    <a:spcPts val="6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Revocation: One can provide a proof of revocation of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𝑐</m:t>
                    </m:r>
                  </m:oMath>
                </a14:m>
                <a:r>
                  <a:rPr lang="en-US" dirty="0">
                    <a:solidFill>
                      <a:prstClr val="black">
                        <a:lumMod val="75000"/>
                        <a:lumOff val="25000"/>
                      </a:prstClr>
                    </a:solidFill>
                    <a:latin typeface="Segoe UI" panose="020B0502040204020203" pitchFamily="34" charset="0"/>
                    <a:cs typeface="Segoe UI" panose="020B0502040204020203" pitchFamily="34" charset="0"/>
                  </a:rPr>
                  <a:t>.</a:t>
                </a:r>
              </a:p>
              <a:p>
                <a:pPr marL="742950" lvl="1" indent="-285750">
                  <a:lnSpc>
                    <a:spcPts val="1800"/>
                  </a:lnSpc>
                  <a:spcAft>
                    <a:spcPts val="6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If revocation happens before time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𝑑𝑒𝑙𝑎𝑦</m:t>
                    </m:r>
                  </m:oMath>
                </a14:m>
                <a:r>
                  <a:rPr lang="en-US" dirty="0">
                    <a:solidFill>
                      <a:prstClr val="black">
                        <a:lumMod val="75000"/>
                        <a:lumOff val="25000"/>
                      </a:prstClr>
                    </a:solidFill>
                    <a:latin typeface="Segoe UI" panose="020B0502040204020203" pitchFamily="34" charset="0"/>
                    <a:cs typeface="Segoe UI" panose="020B0502040204020203" pitchFamily="34" charset="0"/>
                  </a:rPr>
                  <a:t>, then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𝑐</m:t>
                    </m:r>
                  </m:oMath>
                </a14:m>
                <a:r>
                  <a:rPr lang="en-US" dirty="0">
                    <a:solidFill>
                      <a:prstClr val="black">
                        <a:lumMod val="75000"/>
                        <a:lumOff val="25000"/>
                      </a:prstClr>
                    </a:solidFill>
                    <a:latin typeface="Segoe UI" panose="020B0502040204020203" pitchFamily="34" charset="0"/>
                    <a:cs typeface="Segoe UI" panose="020B0502040204020203" pitchFamily="34" charset="0"/>
                  </a:rPr>
                  <a:t> is </a:t>
                </a:r>
                <a:r>
                  <a:rPr lang="en-US" dirty="0" err="1">
                    <a:solidFill>
                      <a:prstClr val="black">
                        <a:lumMod val="75000"/>
                        <a:lumOff val="25000"/>
                      </a:prstClr>
                    </a:solidFill>
                    <a:latin typeface="Segoe UI" panose="020B0502040204020203" pitchFamily="34" charset="0"/>
                    <a:cs typeface="Segoe UI" panose="020B0502040204020203" pitchFamily="34" charset="0"/>
                  </a:rPr>
                  <a:t>undecryptable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mc:Choice>
        <mc:Fallback xmlns="">
          <p:sp>
            <p:nvSpPr>
              <p:cNvPr id="3" name="TextBox 2">
                <a:extLst>
                  <a:ext uri="{FF2B5EF4-FFF2-40B4-BE49-F238E27FC236}">
                    <a16:creationId xmlns:a16="http://schemas.microsoft.com/office/drawing/2014/main" id="{F2F1CFDD-BD40-4E1C-9A90-5091C21AB398}"/>
                  </a:ext>
                </a:extLst>
              </p:cNvPr>
              <p:cNvSpPr txBox="1">
                <a:spLocks noRot="1" noChangeAspect="1" noMove="1" noResize="1" noEditPoints="1" noAdjustHandles="1" noChangeArrowheads="1" noChangeShapeType="1" noTextEdit="1"/>
              </p:cNvSpPr>
              <p:nvPr/>
            </p:nvSpPr>
            <p:spPr>
              <a:xfrm>
                <a:off x="604434" y="1809946"/>
                <a:ext cx="9078013" cy="1451728"/>
              </a:xfrm>
              <a:prstGeom prst="rect">
                <a:avLst/>
              </a:prstGeom>
              <a:blipFill>
                <a:blip r:embed="rId2"/>
                <a:stretch>
                  <a:fillRect l="-403" t="-378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6D4BE03-ECD2-43DE-845D-94AD16563F1F}"/>
              </a:ext>
            </a:extLst>
          </p:cNvPr>
          <p:cNvSpPr txBox="1"/>
          <p:nvPr/>
        </p:nvSpPr>
        <p:spPr>
          <a:xfrm>
            <a:off x="604433" y="3996965"/>
            <a:ext cx="9208869" cy="1970202"/>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Construction: Witness Encryption + Delay Signatures.</a:t>
            </a:r>
          </a:p>
        </p:txBody>
      </p:sp>
    </p:spTree>
    <p:extLst>
      <p:ext uri="{BB962C8B-B14F-4D97-AF65-F5344CB8AC3E}">
        <p14:creationId xmlns:p14="http://schemas.microsoft.com/office/powerpoint/2010/main" val="3567660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B655B8A-B7AE-4917-9E20-5DB540CA9129}"/>
                  </a:ext>
                </a:extLst>
              </p:cNvPr>
              <p:cNvSpPr>
                <a:spLocks noGrp="1"/>
              </p:cNvSpPr>
              <p:nvPr>
                <p:ph type="title"/>
              </p:nvPr>
            </p:nvSpPr>
            <p:spPr/>
            <p:txBody>
              <a:bodyPr/>
              <a:lstStyle/>
              <a:p>
                <a:r>
                  <a:rPr lang="en-US" dirty="0"/>
                  <a:t>One-Shot Chameleon Relative to an Oracle (for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oMath>
                </a14:m>
                <a:r>
                  <a:rPr lang="en-US" dirty="0"/>
                  <a:t>)</a:t>
                </a:r>
              </a:p>
            </p:txBody>
          </p:sp>
        </mc:Choice>
        <mc:Fallback xmlns="">
          <p:sp>
            <p:nvSpPr>
              <p:cNvPr id="2" name="Title 1">
                <a:extLst>
                  <a:ext uri="{FF2B5EF4-FFF2-40B4-BE49-F238E27FC236}">
                    <a16:creationId xmlns:a16="http://schemas.microsoft.com/office/drawing/2014/main" id="{9B655B8A-B7AE-4917-9E20-5DB540CA9129}"/>
                  </a:ext>
                </a:extLst>
              </p:cNvPr>
              <p:cNvSpPr>
                <a:spLocks noGrp="1" noRot="1" noChangeAspect="1" noMove="1" noResize="1" noEditPoints="1" noAdjustHandles="1" noChangeArrowheads="1" noChangeShapeType="1" noTextEdit="1"/>
              </p:cNvSpPr>
              <p:nvPr>
                <p:ph type="title"/>
              </p:nvPr>
            </p:nvSpPr>
            <p:spPr>
              <a:blipFill>
                <a:blip r:embed="rId2"/>
                <a:stretch>
                  <a:fillRect l="-1110"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8AEBDF7-8D83-48D7-8F0E-A90DBAC95491}"/>
                  </a:ext>
                </a:extLst>
              </p:cNvPr>
              <p:cNvSpPr txBox="1"/>
              <p:nvPr/>
            </p:nvSpPr>
            <p:spPr>
              <a:xfrm>
                <a:off x="7845393" y="2356534"/>
                <a:ext cx="10960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1,1,1,1</m:t>
                          </m:r>
                        </m:e>
                      </m:d>
                    </m:oMath>
                  </m:oMathPara>
                </a14:m>
                <a:endParaRPr lang="en-US" sz="1200" dirty="0"/>
              </a:p>
            </p:txBody>
          </p:sp>
        </mc:Choice>
        <mc:Fallback xmlns="">
          <p:sp>
            <p:nvSpPr>
              <p:cNvPr id="3" name="TextBox 2">
                <a:extLst>
                  <a:ext uri="{FF2B5EF4-FFF2-40B4-BE49-F238E27FC236}">
                    <a16:creationId xmlns:a16="http://schemas.microsoft.com/office/drawing/2014/main" id="{08AEBDF7-8D83-48D7-8F0E-A90DBAC95491}"/>
                  </a:ext>
                </a:extLst>
              </p:cNvPr>
              <p:cNvSpPr txBox="1">
                <a:spLocks noRot="1" noChangeAspect="1" noMove="1" noResize="1" noEditPoints="1" noAdjustHandles="1" noChangeArrowheads="1" noChangeShapeType="1" noTextEdit="1"/>
              </p:cNvSpPr>
              <p:nvPr/>
            </p:nvSpPr>
            <p:spPr>
              <a:xfrm>
                <a:off x="7845393" y="2356534"/>
                <a:ext cx="1096006" cy="276999"/>
              </a:xfrm>
              <a:prstGeom prst="rect">
                <a:avLst/>
              </a:prstGeom>
              <a:blipFill>
                <a:blip r:embed="rId3"/>
                <a:stretch>
                  <a:fillRect/>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28B6D615-0627-40C6-94F1-15F490B782F1}"/>
              </a:ext>
            </a:extLst>
          </p:cNvPr>
          <p:cNvPicPr>
            <a:picLocks noChangeAspect="1" noChangeArrowheads="1"/>
          </p:cNvPicPr>
          <p:nvPr/>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6506032" y="1180485"/>
            <a:ext cx="3429000" cy="3429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1F15EAC-D571-4325-82C5-E02279384866}"/>
                  </a:ext>
                </a:extLst>
              </p:cNvPr>
              <p:cNvSpPr txBox="1"/>
              <p:nvPr/>
            </p:nvSpPr>
            <p:spPr>
              <a:xfrm>
                <a:off x="6388801" y="4311880"/>
                <a:ext cx="10960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0,0,0,0</m:t>
                          </m:r>
                        </m:e>
                      </m:d>
                    </m:oMath>
                  </m:oMathPara>
                </a14:m>
                <a:endParaRPr lang="en-US" dirty="0"/>
              </a:p>
            </p:txBody>
          </p:sp>
        </mc:Choice>
        <mc:Fallback xmlns="">
          <p:sp>
            <p:nvSpPr>
              <p:cNvPr id="5" name="TextBox 4">
                <a:extLst>
                  <a:ext uri="{FF2B5EF4-FFF2-40B4-BE49-F238E27FC236}">
                    <a16:creationId xmlns:a16="http://schemas.microsoft.com/office/drawing/2014/main" id="{D1F15EAC-D571-4325-82C5-E02279384866}"/>
                  </a:ext>
                </a:extLst>
              </p:cNvPr>
              <p:cNvSpPr txBox="1">
                <a:spLocks noRot="1" noChangeAspect="1" noMove="1" noResize="1" noEditPoints="1" noAdjustHandles="1" noChangeArrowheads="1" noChangeShapeType="1" noTextEdit="1"/>
              </p:cNvSpPr>
              <p:nvPr/>
            </p:nvSpPr>
            <p:spPr>
              <a:xfrm>
                <a:off x="6388801" y="4311880"/>
                <a:ext cx="109600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0788D80-805D-4474-9775-A7B0C1E55F19}"/>
                  </a:ext>
                </a:extLst>
              </p:cNvPr>
              <p:cNvSpPr txBox="1"/>
              <p:nvPr/>
            </p:nvSpPr>
            <p:spPr>
              <a:xfrm>
                <a:off x="838200" y="5009393"/>
                <a:ext cx="9787231" cy="1015471"/>
              </a:xfrm>
              <a:prstGeom prst="rect">
                <a:avLst/>
              </a:prstGeom>
              <a:noFill/>
            </p:spPr>
            <p:txBody>
              <a:bodyPr wrap="none" rtlCol="0">
                <a:spAutoFit/>
              </a:bodyPr>
              <a:lstStyle/>
              <a:p>
                <a:pPr marL="285750" indent="-285750">
                  <a:buFont typeface="Arial" panose="020B0604020202020204" pitchFamily="34" charset="0"/>
                  <a:buChar char="•"/>
                </a:pPr>
                <a:r>
                  <a:rPr lang="en-US" dirty="0"/>
                  <a:t>Partition the domain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𝑛</m:t>
                        </m:r>
                      </m:sup>
                    </m:sSup>
                  </m:oMath>
                </a14:m>
                <a:r>
                  <a:rPr lang="en-US" dirty="0"/>
                  <a:t> into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oMath>
                </a14:m>
                <a:r>
                  <a:rPr lang="en-US" dirty="0"/>
                  <a:t> random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0" smtClean="0">
                        <a:latin typeface="Cambria Math" panose="02040503050406030204" pitchFamily="18" charset="0"/>
                      </a:rPr>
                      <m:t>−</m:t>
                    </m:r>
                  </m:oMath>
                </a14:m>
                <a:r>
                  <a:rPr lang="en-US" dirty="0"/>
                  <a:t>dimensional affine subspaces.</a:t>
                </a:r>
              </a:p>
              <a:p>
                <a:pPr marL="285750" indent="-285750">
                  <a:buFont typeface="Arial" panose="020B0604020202020204" pitchFamily="34" charset="0"/>
                  <a:buChar char="•"/>
                </a:pPr>
                <a:r>
                  <a:rPr lang="en-US" dirty="0"/>
                  <a:t>Assign a distinct value </a:t>
                </a:r>
                <a14:m>
                  <m:oMath xmlns:m="http://schemas.openxmlformats.org/officeDocument/2006/math">
                    <m:r>
                      <a:rPr lang="en-US" b="0" i="1" smtClean="0">
                        <a:latin typeface="Cambria Math" panose="02040503050406030204" pitchFamily="18" charset="0"/>
                      </a:rPr>
                      <m:t>𝑦</m:t>
                    </m:r>
                  </m:oMath>
                </a14:m>
                <a:r>
                  <a:rPr lang="en-US" dirty="0"/>
                  <a:t> to each affine subspace and set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a:t>
                </a:r>
              </a:p>
              <a:p>
                <a:pPr marL="285750" indent="-285750">
                  <a:buFont typeface="Arial" panose="020B0604020202020204" pitchFamily="34" charset="0"/>
                  <a:buChar char="•"/>
                </a:pPr>
                <a:r>
                  <a:rPr lang="en-US" dirty="0"/>
                  <a:t>Provide an additional oracle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𝑂</m:t>
                        </m:r>
                      </m:e>
                      <m:sup>
                        <m:r>
                          <a:rPr lang="en-US" b="0" i="1" smtClean="0">
                            <a:latin typeface="Cambria Math" panose="02040503050406030204" pitchFamily="18" charset="0"/>
                          </a:rPr>
                          <m:t>⊥</m:t>
                        </m:r>
                      </m:sup>
                    </m:sSup>
                  </m:oMath>
                </a14:m>
                <a:r>
                  <a:rPr lang="en-US" dirty="0"/>
                  <a:t> such that check membership in the orthogonal complement.</a:t>
                </a:r>
              </a:p>
            </p:txBody>
          </p:sp>
        </mc:Choice>
        <mc:Fallback xmlns="">
          <p:sp>
            <p:nvSpPr>
              <p:cNvPr id="6" name="TextBox 5">
                <a:extLst>
                  <a:ext uri="{FF2B5EF4-FFF2-40B4-BE49-F238E27FC236}">
                    <a16:creationId xmlns:a16="http://schemas.microsoft.com/office/drawing/2014/main" id="{B0788D80-805D-4474-9775-A7B0C1E55F19}"/>
                  </a:ext>
                </a:extLst>
              </p:cNvPr>
              <p:cNvSpPr txBox="1">
                <a:spLocks noRot="1" noChangeAspect="1" noMove="1" noResize="1" noEditPoints="1" noAdjustHandles="1" noChangeArrowheads="1" noChangeShapeType="1" noTextEdit="1"/>
              </p:cNvSpPr>
              <p:nvPr/>
            </p:nvSpPr>
            <p:spPr>
              <a:xfrm>
                <a:off x="838200" y="5009393"/>
                <a:ext cx="9787231" cy="1015471"/>
              </a:xfrm>
              <a:prstGeom prst="rect">
                <a:avLst/>
              </a:prstGeom>
              <a:blipFill>
                <a:blip r:embed="rId6"/>
                <a:stretch>
                  <a:fillRect l="-436" t="-602" r="-561" b="-9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6B8B78-40D9-4643-8A83-EC9484D98A43}"/>
                  </a:ext>
                </a:extLst>
              </p:cNvPr>
              <p:cNvSpPr txBox="1"/>
              <p:nvPr/>
            </p:nvSpPr>
            <p:spPr>
              <a:xfrm>
                <a:off x="838200" y="1340871"/>
                <a:ext cx="6066692" cy="175432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smtClean="0">
                          <a:solidFill>
                            <a:schemeClr val="accent2"/>
                          </a:solidFill>
                          <a:latin typeface="Cambria Math" panose="02040503050406030204" pitchFamily="18" charset="0"/>
                        </a:rPr>
                        <m:t>𝐺𝑒𝑛</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m:t>
                      </m:r>
                    </m:oMath>
                  </m:oMathPara>
                </a14:m>
                <a:endParaRPr lang="en-US" b="0" dirty="0"/>
              </a:p>
              <a:p>
                <a:pPr marL="342900" indent="-342900">
                  <a:buFont typeface="+mj-lt"/>
                  <a:buAutoNum type="arabicPeriod"/>
                </a:pPr>
                <a:r>
                  <a:rPr lang="en-US" dirty="0"/>
                  <a:t>Generate a uniform superposition of all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0,1</m:t>
                            </m:r>
                          </m:e>
                        </m:d>
                      </m:e>
                      <m:sup>
                        <m:r>
                          <a:rPr lang="en-US" b="0" i="1" dirty="0" smtClean="0">
                            <a:latin typeface="Cambria Math" panose="02040503050406030204" pitchFamily="18" charset="0"/>
                          </a:rPr>
                          <m:t>𝑛</m:t>
                        </m:r>
                      </m:sup>
                    </m:sSup>
                  </m:oMath>
                </a14:m>
                <a:r>
                  <a:rPr lang="en-US" dirty="0"/>
                  <a:t>.</a:t>
                </a:r>
              </a:p>
              <a:p>
                <a:pPr marL="342900" indent="-342900">
                  <a:buFont typeface="+mj-lt"/>
                  <a:buAutoNum type="arabicPeriod"/>
                </a:pPr>
                <a:r>
                  <a:rPr lang="en-US" dirty="0"/>
                  <a:t>Evaluate </a:t>
                </a:r>
                <a14:m>
                  <m:oMath xmlns:m="http://schemas.openxmlformats.org/officeDocument/2006/math">
                    <m:r>
                      <a:rPr lang="en-US" b="0" i="1" smtClean="0">
                        <a:latin typeface="Cambria Math" panose="02040503050406030204" pitchFamily="18" charset="0"/>
                      </a:rPr>
                      <m:t>𝐻</m:t>
                    </m:r>
                  </m:oMath>
                </a14:m>
                <a:r>
                  <a:rPr lang="en-US" dirty="0"/>
                  <a:t> to get </a:t>
                </a:r>
                <a:r>
                  <a:rPr lang="en-US" dirty="0">
                    <a:solidFill>
                      <a:schemeClr val="accent2"/>
                    </a:solidFill>
                  </a:rPr>
                  <a:t>uniform superposition </a:t>
                </a:r>
                <a:r>
                  <a:rPr lang="en-US" dirty="0"/>
                  <a:t>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a:t>
                </a:r>
              </a:p>
              <a:p>
                <a:pPr marL="342900" indent="-342900">
                  <a:buFont typeface="+mj-lt"/>
                  <a:buAutoNum type="arabicPeriod"/>
                </a:pPr>
                <a:r>
                  <a:rPr lang="en-US" dirty="0"/>
                  <a:t>Measure the output register. We end up with a random image </a:t>
                </a:r>
                <a14:m>
                  <m:oMath xmlns:m="http://schemas.openxmlformats.org/officeDocument/2006/math">
                    <m:r>
                      <a:rPr lang="en-US" b="0" i="1" smtClean="0">
                        <a:latin typeface="Cambria Math" panose="02040503050406030204" pitchFamily="18" charset="0"/>
                      </a:rPr>
                      <m:t>𝑦</m:t>
                    </m:r>
                  </m:oMath>
                </a14:m>
                <a:r>
                  <a:rPr lang="en-US" dirty="0"/>
                  <a:t> and </a:t>
                </a:r>
                <a:r>
                  <a:rPr lang="en-US" dirty="0">
                    <a:solidFill>
                      <a:schemeClr val="accent2"/>
                    </a:solidFill>
                  </a:rPr>
                  <a:t>uniform superposition </a:t>
                </a:r>
                <a:r>
                  <a:rPr lang="en-US" dirty="0"/>
                  <a:t>of its pre-images (</a:t>
                </a:r>
                <a14:m>
                  <m:oMath xmlns:m="http://schemas.openxmlformats.org/officeDocument/2006/math">
                    <m:r>
                      <a:rPr lang="en-US" b="0" i="1" smtClean="0">
                        <a:solidFill>
                          <a:schemeClr val="accent2"/>
                        </a:solidFill>
                        <a:latin typeface="Cambria Math" panose="02040503050406030204" pitchFamily="18" charset="0"/>
                      </a:rPr>
                      <m:t>𝑠𝑘</m:t>
                    </m:r>
                  </m:oMath>
                </a14:m>
                <a:r>
                  <a:rPr lang="en-US" dirty="0"/>
                  <a:t>).</a:t>
                </a:r>
              </a:p>
            </p:txBody>
          </p:sp>
        </mc:Choice>
        <mc:Fallback xmlns="">
          <p:sp>
            <p:nvSpPr>
              <p:cNvPr id="7" name="TextBox 6">
                <a:extLst>
                  <a:ext uri="{FF2B5EF4-FFF2-40B4-BE49-F238E27FC236}">
                    <a16:creationId xmlns:a16="http://schemas.microsoft.com/office/drawing/2014/main" id="{F16B8B78-40D9-4643-8A83-EC9484D98A43}"/>
                  </a:ext>
                </a:extLst>
              </p:cNvPr>
              <p:cNvSpPr txBox="1">
                <a:spLocks noRot="1" noChangeAspect="1" noMove="1" noResize="1" noEditPoints="1" noAdjustHandles="1" noChangeArrowheads="1" noChangeShapeType="1" noTextEdit="1"/>
              </p:cNvSpPr>
              <p:nvPr/>
            </p:nvSpPr>
            <p:spPr>
              <a:xfrm>
                <a:off x="838200" y="1340871"/>
                <a:ext cx="6066692" cy="1754326"/>
              </a:xfrm>
              <a:prstGeom prst="rect">
                <a:avLst/>
              </a:prstGeom>
              <a:blipFill>
                <a:blip r:embed="rId7"/>
                <a:stretch>
                  <a:fillRect l="-1106" r="-1407" b="-4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6B1277F-0AA1-4957-B63F-85399E334A62}"/>
                  </a:ext>
                </a:extLst>
              </p:cNvPr>
              <p:cNvSpPr txBox="1"/>
              <p:nvPr/>
            </p:nvSpPr>
            <p:spPr>
              <a:xfrm>
                <a:off x="838200" y="2947491"/>
                <a:ext cx="6066692" cy="14773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smtClean="0">
                          <a:solidFill>
                            <a:schemeClr val="accent2"/>
                          </a:solidFill>
                          <a:latin typeface="Cambria Math" panose="02040503050406030204" pitchFamily="18" charset="0"/>
                        </a:rPr>
                        <m:t>𝐼𝑛𝑣</m:t>
                      </m:r>
                      <m:d>
                        <m:dPr>
                          <m:ctrlPr>
                            <a:rPr lang="en-US" b="0" i="1" smtClean="0">
                              <a:latin typeface="Cambria Math" panose="02040503050406030204" pitchFamily="18" charset="0"/>
                            </a:rPr>
                          </m:ctrlPr>
                        </m:dPr>
                        <m:e>
                          <m:r>
                            <a:rPr lang="en-US" b="0" i="1" smtClean="0">
                              <a:solidFill>
                                <a:schemeClr val="accent2"/>
                              </a:solidFill>
                              <a:latin typeface="Cambria Math" panose="02040503050406030204" pitchFamily="18" charset="0"/>
                            </a:rPr>
                            <m:t>𝑠𝑘</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oMath>
                  </m:oMathPara>
                </a14:m>
                <a:endParaRPr lang="en-US" b="0" dirty="0"/>
              </a:p>
              <a:p>
                <a:pPr marL="342900" indent="-342900">
                  <a:buFont typeface="+mj-lt"/>
                  <a:buAutoNum type="arabicPeriod"/>
                </a:pPr>
                <a:r>
                  <a:rPr lang="en-US" dirty="0"/>
                  <a:t>Using </a:t>
                </a:r>
                <a14:m>
                  <m:oMath xmlns:m="http://schemas.openxmlformats.org/officeDocument/2006/math">
                    <m:r>
                      <m:rPr>
                        <m:sty m:val="p"/>
                      </m:rPr>
                      <a:rPr lang="en-US" b="0" i="0" smtClean="0">
                        <a:latin typeface="Cambria Math" panose="02040503050406030204" pitchFamily="18" charset="0"/>
                      </a:rPr>
                      <m:t>QFT</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𝑂</m:t>
                        </m:r>
                      </m:e>
                      <m:sup>
                        <m:r>
                          <a:rPr lang="en-US" i="1">
                            <a:latin typeface="Cambria Math" panose="02040503050406030204" pitchFamily="18" charset="0"/>
                          </a:rPr>
                          <m:t>⊥</m:t>
                        </m:r>
                      </m:sup>
                    </m:sSup>
                    <m:r>
                      <a:rPr lang="en-US" b="0" i="1" smtClean="0">
                        <a:latin typeface="Cambria Math" panose="02040503050406030204" pitchFamily="18" charset="0"/>
                      </a:rPr>
                      <m:t>⋅</m:t>
                    </m:r>
                    <m:r>
                      <m:rPr>
                        <m:sty m:val="p"/>
                      </m:rPr>
                      <a:rPr lang="en-US">
                        <a:latin typeface="Cambria Math" panose="02040503050406030204" pitchFamily="18" charset="0"/>
                      </a:rPr>
                      <m:t>QFT</m:t>
                    </m:r>
                  </m:oMath>
                </a14:m>
                <a:r>
                  <a:rPr lang="en-US" dirty="0"/>
                  <a:t> as the diffusion operator, apply Grover’s algorithm to turn </a:t>
                </a:r>
                <a14:m>
                  <m:oMath xmlns:m="http://schemas.openxmlformats.org/officeDocument/2006/math">
                    <m:r>
                      <a:rPr lang="en-US" b="0" i="1" smtClean="0">
                        <a:solidFill>
                          <a:schemeClr val="accent2"/>
                        </a:solidFill>
                        <a:latin typeface="Cambria Math" panose="02040503050406030204" pitchFamily="18" charset="0"/>
                      </a:rPr>
                      <m:t>𝑠𝑘</m:t>
                    </m:r>
                  </m:oMath>
                </a14:m>
                <a:r>
                  <a:rPr lang="en-US" dirty="0"/>
                  <a:t> into </a:t>
                </a:r>
                <a:r>
                  <a:rPr lang="en-US" dirty="0">
                    <a:solidFill>
                      <a:schemeClr val="accent2"/>
                    </a:solidFill>
                  </a:rPr>
                  <a:t>a uniform superposition</a:t>
                </a:r>
                <a:r>
                  <a:rPr lang="en-US" dirty="0"/>
                  <a:t> of pre-images starting with </a:t>
                </a:r>
                <a14:m>
                  <m:oMath xmlns:m="http://schemas.openxmlformats.org/officeDocument/2006/math">
                    <m:r>
                      <a:rPr lang="en-US" b="0" i="1" smtClean="0">
                        <a:latin typeface="Cambria Math" panose="02040503050406030204" pitchFamily="18" charset="0"/>
                      </a:rPr>
                      <m:t>𝑥</m:t>
                    </m:r>
                  </m:oMath>
                </a14:m>
                <a:r>
                  <a:rPr lang="en-US" dirty="0"/>
                  <a:t>.</a:t>
                </a:r>
              </a:p>
              <a:p>
                <a:pPr marL="342900" indent="-342900">
                  <a:buFont typeface="+mj-lt"/>
                  <a:buAutoNum type="arabicPeriod"/>
                </a:pPr>
                <a:r>
                  <a:rPr lang="en-US" dirty="0"/>
                  <a:t>Measure the state to retrieve one pre-image.</a:t>
                </a:r>
              </a:p>
            </p:txBody>
          </p:sp>
        </mc:Choice>
        <mc:Fallback xmlns="">
          <p:sp>
            <p:nvSpPr>
              <p:cNvPr id="8" name="TextBox 7">
                <a:extLst>
                  <a:ext uri="{FF2B5EF4-FFF2-40B4-BE49-F238E27FC236}">
                    <a16:creationId xmlns:a16="http://schemas.microsoft.com/office/drawing/2014/main" id="{76B1277F-0AA1-4957-B63F-85399E334A62}"/>
                  </a:ext>
                </a:extLst>
              </p:cNvPr>
              <p:cNvSpPr txBox="1">
                <a:spLocks noRot="1" noChangeAspect="1" noMove="1" noResize="1" noEditPoints="1" noAdjustHandles="1" noChangeArrowheads="1" noChangeShapeType="1" noTextEdit="1"/>
              </p:cNvSpPr>
              <p:nvPr/>
            </p:nvSpPr>
            <p:spPr>
              <a:xfrm>
                <a:off x="838200" y="2947491"/>
                <a:ext cx="6066692" cy="1477328"/>
              </a:xfrm>
              <a:prstGeom prst="rect">
                <a:avLst/>
              </a:prstGeom>
              <a:blipFill>
                <a:blip r:embed="rId8"/>
                <a:stretch>
                  <a:fillRect l="-1106" b="-743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9E4D3B3-1FC7-4680-89A6-9B8EF5FA294F}"/>
              </a:ext>
            </a:extLst>
          </p:cNvPr>
          <p:cNvPicPr>
            <a:picLocks noChangeAspect="1"/>
          </p:cNvPicPr>
          <p:nvPr/>
        </p:nvPicPr>
        <p:blipFill>
          <a:blip r:embed="rId9"/>
          <a:stretch>
            <a:fillRect/>
          </a:stretch>
        </p:blipFill>
        <p:spPr>
          <a:xfrm>
            <a:off x="9479456" y="2099115"/>
            <a:ext cx="2563686" cy="1068836"/>
          </a:xfrm>
          <a:prstGeom prst="rect">
            <a:avLst/>
          </a:prstGeom>
          <a:solidFill>
            <a:srgbClr val="FFFFFF">
              <a:shade val="85000"/>
            </a:srgbClr>
          </a:solidFill>
          <a:ln w="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312928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490E-71CE-4241-AF56-F5FC1727D261}"/>
              </a:ext>
            </a:extLst>
          </p:cNvPr>
          <p:cNvSpPr>
            <a:spLocks noGrp="1"/>
          </p:cNvSpPr>
          <p:nvPr>
            <p:ph type="title"/>
          </p:nvPr>
        </p:nvSpPr>
        <p:spPr/>
        <p:txBody>
          <a:bodyPr/>
          <a:lstStyle/>
          <a:p>
            <a:r>
              <a:rPr lang="en-US" dirty="0"/>
              <a:t>Unclonability of </a:t>
            </a:r>
            <a:r>
              <a:rPr lang="en-US" b="1" dirty="0"/>
              <a:t>Useful</a:t>
            </a:r>
            <a:r>
              <a:rPr lang="en-US" dirty="0"/>
              <a:t> Quantum States?</a:t>
            </a:r>
          </a:p>
        </p:txBody>
      </p:sp>
      <p:sp>
        <p:nvSpPr>
          <p:cNvPr id="4" name="TextBox 3">
            <a:extLst>
              <a:ext uri="{FF2B5EF4-FFF2-40B4-BE49-F238E27FC236}">
                <a16:creationId xmlns:a16="http://schemas.microsoft.com/office/drawing/2014/main" id="{4D83BBFB-7B36-4B26-9257-DBC66C50ED34}"/>
              </a:ext>
            </a:extLst>
          </p:cNvPr>
          <p:cNvSpPr txBox="1"/>
          <p:nvPr/>
        </p:nvSpPr>
        <p:spPr>
          <a:xfrm>
            <a:off x="604433" y="1564849"/>
            <a:ext cx="6958961" cy="1169551"/>
          </a:xfrm>
          <a:prstGeom prst="rect">
            <a:avLst/>
          </a:prstGeom>
        </p:spPr>
        <p:txBody>
          <a:bodyPr vert="horz" wrap="square" lIns="91440" tIns="45720" rIns="91440" bIns="45720" rtlCol="0">
            <a:spAutoFit/>
          </a:bodyPr>
          <a:lstStyle/>
          <a:p>
            <a:pPr>
              <a:lnSpc>
                <a:spcPts val="1800"/>
              </a:lnSpc>
              <a:spcAft>
                <a:spcPts val="600"/>
              </a:spcAft>
            </a:pPr>
            <a:r>
              <a:rPr lang="en-US" dirty="0">
                <a:solidFill>
                  <a:prstClr val="black">
                    <a:lumMod val="75000"/>
                    <a:lumOff val="25000"/>
                  </a:prstClr>
                </a:solidFill>
                <a:latin typeface="Segoe UI" panose="020B0502040204020203" pitchFamily="34" charset="0"/>
                <a:cs typeface="Segoe UI" panose="020B0502040204020203" pitchFamily="34" charset="0"/>
              </a:rPr>
              <a:t>Useful:</a:t>
            </a:r>
          </a:p>
          <a:p>
            <a:pPr marL="342900" indent="-342900">
              <a:lnSpc>
                <a:spcPts val="1800"/>
              </a:lnSpc>
              <a:spcAft>
                <a:spcPts val="600"/>
              </a:spcAft>
              <a:buFont typeface="+mj-lt"/>
              <a:buAutoNum type="arabicPeriod"/>
            </a:pPr>
            <a:r>
              <a:rPr lang="en-US" dirty="0">
                <a:solidFill>
                  <a:prstClr val="black">
                    <a:lumMod val="75000"/>
                    <a:lumOff val="25000"/>
                  </a:prstClr>
                </a:solidFill>
                <a:latin typeface="Segoe UI" panose="020B0502040204020203" pitchFamily="34" charset="0"/>
                <a:cs typeface="Segoe UI" panose="020B0502040204020203" pitchFamily="34" charset="0"/>
              </a:rPr>
              <a:t>It may have more structure.</a:t>
            </a:r>
          </a:p>
          <a:p>
            <a:pPr marL="342900" indent="-342900">
              <a:lnSpc>
                <a:spcPts val="1800"/>
              </a:lnSpc>
              <a:spcAft>
                <a:spcPts val="600"/>
              </a:spcAft>
              <a:buFont typeface="+mj-lt"/>
              <a:buAutoNum type="arabicPeriod"/>
            </a:pPr>
            <a:r>
              <a:rPr lang="en-US" dirty="0">
                <a:solidFill>
                  <a:prstClr val="black">
                    <a:lumMod val="75000"/>
                    <a:lumOff val="25000"/>
                  </a:prstClr>
                </a:solidFill>
                <a:latin typeface="Segoe UI" panose="020B0502040204020203" pitchFamily="34" charset="0"/>
                <a:cs typeface="Segoe UI" panose="020B0502040204020203" pitchFamily="34" charset="0"/>
              </a:rPr>
              <a:t>It may come together with some auxiliary classical information, e.g., a verification key (Quantum Money)</a:t>
            </a:r>
          </a:p>
        </p:txBody>
      </p:sp>
      <p:pic>
        <p:nvPicPr>
          <p:cNvPr id="6" name="Graphic 5" descr="Atom">
            <a:extLst>
              <a:ext uri="{FF2B5EF4-FFF2-40B4-BE49-F238E27FC236}">
                <a16:creationId xmlns:a16="http://schemas.microsoft.com/office/drawing/2014/main" id="{1F602258-4F3B-4F6A-AEB4-9F5B3A3FC5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9390" y="1944279"/>
            <a:ext cx="914400" cy="914400"/>
          </a:xfrm>
          <a:prstGeom prst="rect">
            <a:avLst/>
          </a:prstGeom>
        </p:spPr>
      </p:pic>
      <p:pic>
        <p:nvPicPr>
          <p:cNvPr id="8" name="Graphic 7" descr="Key">
            <a:extLst>
              <a:ext uri="{FF2B5EF4-FFF2-40B4-BE49-F238E27FC236}">
                <a16:creationId xmlns:a16="http://schemas.microsoft.com/office/drawing/2014/main" id="{88FCFE02-609B-4FF8-8540-241984F81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4301" y="1944279"/>
            <a:ext cx="914400" cy="914400"/>
          </a:xfrm>
          <a:prstGeom prst="rect">
            <a:avLst/>
          </a:prstGeom>
        </p:spPr>
      </p:pic>
      <p:sp>
        <p:nvSpPr>
          <p:cNvPr id="9" name="TextBox 8">
            <a:extLst>
              <a:ext uri="{FF2B5EF4-FFF2-40B4-BE49-F238E27FC236}">
                <a16:creationId xmlns:a16="http://schemas.microsoft.com/office/drawing/2014/main" id="{46C1BEC4-0A86-4D71-848E-34303B726CFC}"/>
              </a:ext>
            </a:extLst>
          </p:cNvPr>
          <p:cNvSpPr txBox="1"/>
          <p:nvPr/>
        </p:nvSpPr>
        <p:spPr>
          <a:xfrm>
            <a:off x="977245" y="4097678"/>
            <a:ext cx="10237509" cy="914400"/>
          </a:xfrm>
          <a:prstGeom prst="rect">
            <a:avLst/>
          </a:prstGeom>
        </p:spPr>
        <p:txBody>
          <a:bodyPr vert="horz" wrap="none" lIns="91440" tIns="45720" rIns="91440" bIns="45720" rtlCol="0">
            <a:noAutofit/>
          </a:bodyPr>
          <a:lstStyle/>
          <a:p>
            <a:pPr marL="0" indent="0" algn="ctr">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Question</a:t>
            </a:r>
          </a:p>
          <a:p>
            <a:pPr marL="0" indent="0" algn="ctr">
              <a:lnSpc>
                <a:spcPts val="1800"/>
              </a:lnSpc>
              <a:spcAft>
                <a:spcPts val="600"/>
              </a:spcAft>
              <a:buNone/>
            </a:pPr>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0" indent="0" algn="ctr">
              <a:lnSpc>
                <a:spcPts val="1800"/>
              </a:lnSpc>
              <a:spcAft>
                <a:spcPts val="600"/>
              </a:spcAft>
              <a:buNone/>
            </a:pPr>
            <a:r>
              <a:rPr lang="en-US" i="1" dirty="0">
                <a:solidFill>
                  <a:prstClr val="black">
                    <a:lumMod val="75000"/>
                    <a:lumOff val="25000"/>
                  </a:prstClr>
                </a:solidFill>
                <a:latin typeface="Segoe UI" panose="020B0502040204020203" pitchFamily="34" charset="0"/>
                <a:cs typeface="Segoe UI" panose="020B0502040204020203" pitchFamily="34" charset="0"/>
              </a:rPr>
              <a:t>How much can we strengthen the No-Cloning Theorem? </a:t>
            </a:r>
          </a:p>
        </p:txBody>
      </p:sp>
    </p:spTree>
    <p:extLst>
      <p:ext uri="{BB962C8B-B14F-4D97-AF65-F5344CB8AC3E}">
        <p14:creationId xmlns:p14="http://schemas.microsoft.com/office/powerpoint/2010/main" val="1572457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FF74-AEE5-4DC1-9CC8-DBC750CE9C03}"/>
              </a:ext>
            </a:extLst>
          </p:cNvPr>
          <p:cNvSpPr>
            <a:spLocks noGrp="1"/>
          </p:cNvSpPr>
          <p:nvPr>
            <p:ph type="title"/>
          </p:nvPr>
        </p:nvSpPr>
        <p:spPr/>
        <p:txBody>
          <a:bodyPr/>
          <a:lstStyle/>
          <a:p>
            <a:r>
              <a:rPr lang="en-US" dirty="0"/>
              <a:t>Related Literature</a:t>
            </a:r>
          </a:p>
        </p:txBody>
      </p:sp>
      <p:sp>
        <p:nvSpPr>
          <p:cNvPr id="3" name="TextBox 2">
            <a:extLst>
              <a:ext uri="{FF2B5EF4-FFF2-40B4-BE49-F238E27FC236}">
                <a16:creationId xmlns:a16="http://schemas.microsoft.com/office/drawing/2014/main" id="{35B05CFD-E3CB-4157-B270-6E74DE309E44}"/>
              </a:ext>
            </a:extLst>
          </p:cNvPr>
          <p:cNvSpPr txBox="1"/>
          <p:nvPr/>
        </p:nvSpPr>
        <p:spPr>
          <a:xfrm>
            <a:off x="604434" y="1728216"/>
            <a:ext cx="10496382" cy="4828032"/>
          </a:xfrm>
          <a:prstGeom prst="rect">
            <a:avLst/>
          </a:prstGeom>
        </p:spPr>
        <p:txBody>
          <a:bodyPr vert="horz" wrap="square" lIns="91440" tIns="45720" rIns="91440" bIns="45720" rtlCol="0">
            <a:noAutofit/>
          </a:bodyPr>
          <a:lstStyle/>
          <a:p>
            <a:pPr marL="285750" indent="-285750" algn="l">
              <a:spcAft>
                <a:spcPts val="600"/>
              </a:spcAft>
              <a:buFont typeface="Wingdings" panose="05000000000000000000" pitchFamily="2" charset="2"/>
              <a:buChar char=""/>
            </a:pPr>
            <a:r>
              <a:rPr lang="en-US" dirty="0">
                <a:solidFill>
                  <a:prstClr val="black">
                    <a:lumMod val="75000"/>
                    <a:lumOff val="25000"/>
                  </a:prstClr>
                </a:solidFill>
                <a:latin typeface="Segoe UI" panose="020B0502040204020203" pitchFamily="34" charset="0"/>
                <a:cs typeface="Segoe UI" panose="020B0502040204020203" pitchFamily="34" charset="0"/>
              </a:rPr>
              <a:t>One-Shot Signatures and Applications to Hybrid Quantum/Classical Authentication – Ryan Amos, </a:t>
            </a:r>
            <a:r>
              <a:rPr lang="en-US" b="1" dirty="0">
                <a:solidFill>
                  <a:prstClr val="black">
                    <a:lumMod val="75000"/>
                    <a:lumOff val="25000"/>
                  </a:prstClr>
                </a:solidFill>
                <a:latin typeface="Segoe UI" panose="020B0502040204020203" pitchFamily="34" charset="0"/>
                <a:cs typeface="Segoe UI" panose="020B0502040204020203" pitchFamily="34" charset="0"/>
              </a:rPr>
              <a:t>Marios Georgiou</a:t>
            </a:r>
            <a:r>
              <a:rPr lang="en-US" dirty="0">
                <a:solidFill>
                  <a:prstClr val="black">
                    <a:lumMod val="75000"/>
                    <a:lumOff val="25000"/>
                  </a:prstClr>
                </a:solidFill>
                <a:latin typeface="Segoe UI" panose="020B0502040204020203" pitchFamily="34" charset="0"/>
                <a:cs typeface="Segoe UI" panose="020B0502040204020203" pitchFamily="34" charset="0"/>
              </a:rPr>
              <a:t>, Aggelos Kiayias, Mark Zhandry, 2020</a:t>
            </a:r>
          </a:p>
          <a:p>
            <a:pPr marL="285750" indent="-285750" algn="l">
              <a:spcAft>
                <a:spcPts val="600"/>
              </a:spcAft>
              <a:buFont typeface="Wingdings" panose="05000000000000000000" pitchFamily="2" charset="2"/>
              <a:buChar char=""/>
            </a:pPr>
            <a:r>
              <a:rPr lang="en-US" dirty="0">
                <a:solidFill>
                  <a:prstClr val="black">
                    <a:lumMod val="75000"/>
                    <a:lumOff val="25000"/>
                  </a:prstClr>
                </a:solidFill>
                <a:latin typeface="Segoe UI" panose="020B0502040204020203" pitchFamily="34" charset="0"/>
                <a:cs typeface="Segoe UI" panose="020B0502040204020203" pitchFamily="34" charset="0"/>
              </a:rPr>
              <a:t>Unclonable Decryption Keys – </a:t>
            </a:r>
            <a:r>
              <a:rPr lang="en-US" b="1" dirty="0">
                <a:solidFill>
                  <a:prstClr val="black">
                    <a:lumMod val="75000"/>
                    <a:lumOff val="25000"/>
                  </a:prstClr>
                </a:solidFill>
                <a:latin typeface="Segoe UI" panose="020B0502040204020203" pitchFamily="34" charset="0"/>
                <a:cs typeface="Segoe UI" panose="020B0502040204020203" pitchFamily="34" charset="0"/>
              </a:rPr>
              <a:t>Marios Georgiou</a:t>
            </a:r>
            <a:r>
              <a:rPr lang="en-US" dirty="0">
                <a:solidFill>
                  <a:prstClr val="black">
                    <a:lumMod val="75000"/>
                    <a:lumOff val="25000"/>
                  </a:prstClr>
                </a:solidFill>
                <a:latin typeface="Segoe UI" panose="020B0502040204020203" pitchFamily="34" charset="0"/>
                <a:cs typeface="Segoe UI" panose="020B0502040204020203" pitchFamily="34" charset="0"/>
              </a:rPr>
              <a:t>, Mark Zhandry, 2020</a:t>
            </a:r>
          </a:p>
          <a:p>
            <a:pPr marL="285750" indent="-285750" algn="l">
              <a:spcAft>
                <a:spcPts val="600"/>
              </a:spcAft>
              <a:buFont typeface="Wingdings" panose="05000000000000000000" pitchFamily="2" charset="2"/>
              <a:buChar char=""/>
            </a:pPr>
            <a:r>
              <a:rPr lang="en-US" dirty="0">
                <a:solidFill>
                  <a:prstClr val="black">
                    <a:lumMod val="75000"/>
                    <a:lumOff val="25000"/>
                  </a:prstClr>
                </a:solidFill>
                <a:latin typeface="Segoe UI" panose="020B0502040204020203" pitchFamily="34" charset="0"/>
                <a:cs typeface="Segoe UI" panose="020B0502040204020203" pitchFamily="34" charset="0"/>
              </a:rPr>
              <a:t>New Constructions for Quantum Money – </a:t>
            </a:r>
            <a:r>
              <a:rPr lang="en-US" b="1" dirty="0">
                <a:solidFill>
                  <a:prstClr val="black">
                    <a:lumMod val="75000"/>
                    <a:lumOff val="25000"/>
                  </a:prstClr>
                </a:solidFill>
                <a:latin typeface="Segoe UI" panose="020B0502040204020203" pitchFamily="34" charset="0"/>
                <a:cs typeface="Segoe UI" panose="020B0502040204020203" pitchFamily="34" charset="0"/>
              </a:rPr>
              <a:t>Marios Georgiou</a:t>
            </a:r>
            <a:r>
              <a:rPr lang="en-US" dirty="0">
                <a:solidFill>
                  <a:prstClr val="black">
                    <a:lumMod val="75000"/>
                    <a:lumOff val="25000"/>
                  </a:prstClr>
                </a:solidFill>
                <a:latin typeface="Segoe UI" panose="020B0502040204020203" pitchFamily="34" charset="0"/>
                <a:cs typeface="Segoe UI" panose="020B0502040204020203" pitchFamily="34" charset="0"/>
              </a:rPr>
              <a:t>, </a:t>
            </a:r>
            <a:r>
              <a:rPr lang="en-US" dirty="0" err="1">
                <a:solidFill>
                  <a:prstClr val="black">
                    <a:lumMod val="75000"/>
                    <a:lumOff val="25000"/>
                  </a:prstClr>
                </a:solidFill>
                <a:latin typeface="Segoe UI" panose="020B0502040204020203" pitchFamily="34" charset="0"/>
                <a:cs typeface="Segoe UI" panose="020B0502040204020203" pitchFamily="34" charset="0"/>
              </a:rPr>
              <a:t>Iordanis</a:t>
            </a:r>
            <a:r>
              <a:rPr lang="en-US" dirty="0">
                <a:solidFill>
                  <a:prstClr val="black">
                    <a:lumMod val="75000"/>
                    <a:lumOff val="25000"/>
                  </a:prstClr>
                </a:solidFill>
                <a:latin typeface="Segoe UI" panose="020B0502040204020203" pitchFamily="34" charset="0"/>
                <a:cs typeface="Segoe UI" panose="020B0502040204020203" pitchFamily="34" charset="0"/>
              </a:rPr>
              <a:t> </a:t>
            </a:r>
            <a:r>
              <a:rPr lang="en-US" dirty="0" err="1">
                <a:solidFill>
                  <a:prstClr val="black">
                    <a:lumMod val="75000"/>
                    <a:lumOff val="25000"/>
                  </a:prstClr>
                </a:solidFill>
                <a:latin typeface="Segoe UI" panose="020B0502040204020203" pitchFamily="34" charset="0"/>
                <a:cs typeface="Segoe UI" panose="020B0502040204020203" pitchFamily="34" charset="0"/>
              </a:rPr>
              <a:t>Kerenidis</a:t>
            </a:r>
            <a:r>
              <a:rPr lang="en-US" dirty="0">
                <a:solidFill>
                  <a:prstClr val="black">
                    <a:lumMod val="75000"/>
                    <a:lumOff val="25000"/>
                  </a:prstClr>
                </a:solidFill>
                <a:latin typeface="Segoe UI" panose="020B0502040204020203" pitchFamily="34" charset="0"/>
                <a:cs typeface="Segoe UI" panose="020B0502040204020203" pitchFamily="34" charset="0"/>
              </a:rPr>
              <a:t>, 2015</a:t>
            </a:r>
          </a:p>
          <a:p>
            <a:pPr marL="285750" indent="-285750" algn="l">
              <a:spcAft>
                <a:spcPts val="600"/>
              </a:spcAft>
              <a:buFont typeface="Wingdings" panose="05000000000000000000" pitchFamily="2" charset="2"/>
              <a:buChar char=""/>
            </a:pPr>
            <a:r>
              <a:rPr lang="en-US" dirty="0">
                <a:solidFill>
                  <a:prstClr val="black">
                    <a:lumMod val="75000"/>
                    <a:lumOff val="25000"/>
                  </a:prstClr>
                </a:solidFill>
                <a:latin typeface="Segoe UI" panose="020B0502040204020203" pitchFamily="34" charset="0"/>
                <a:cs typeface="Segoe UI" panose="020B0502040204020203" pitchFamily="34" charset="0"/>
              </a:rPr>
              <a:t>Cryptography with Disposable Backdoors – Kai-Min Chung, </a:t>
            </a:r>
            <a:r>
              <a:rPr lang="en-US" b="1" dirty="0">
                <a:solidFill>
                  <a:prstClr val="black">
                    <a:lumMod val="75000"/>
                    <a:lumOff val="25000"/>
                  </a:prstClr>
                </a:solidFill>
                <a:latin typeface="Segoe UI" panose="020B0502040204020203" pitchFamily="34" charset="0"/>
                <a:cs typeface="Segoe UI" panose="020B0502040204020203" pitchFamily="34" charset="0"/>
              </a:rPr>
              <a:t>Marios Georgiou</a:t>
            </a:r>
            <a:r>
              <a:rPr lang="en-US" dirty="0">
                <a:solidFill>
                  <a:prstClr val="black">
                    <a:lumMod val="75000"/>
                    <a:lumOff val="25000"/>
                  </a:prstClr>
                </a:solidFill>
                <a:latin typeface="Segoe UI" panose="020B0502040204020203" pitchFamily="34" charset="0"/>
                <a:cs typeface="Segoe UI" panose="020B0502040204020203" pitchFamily="34" charset="0"/>
              </a:rPr>
              <a:t>, Ching-Yi Lai, Vassilis Zikas, 2018</a:t>
            </a:r>
          </a:p>
          <a:p>
            <a:pPr marL="285750" indent="-285750" algn="l">
              <a:spcAft>
                <a:spcPts val="600"/>
              </a:spcAft>
              <a:buFont typeface="Wingdings" panose="05000000000000000000" pitchFamily="2" charset="2"/>
              <a:buChar char=""/>
            </a:pPr>
            <a:r>
              <a:rPr lang="en-US" dirty="0">
                <a:solidFill>
                  <a:prstClr val="black">
                    <a:lumMod val="75000"/>
                    <a:lumOff val="25000"/>
                  </a:prstClr>
                </a:solidFill>
                <a:latin typeface="Segoe UI" panose="020B0502040204020203" pitchFamily="34" charset="0"/>
                <a:cs typeface="Segoe UI" panose="020B0502040204020203" pitchFamily="34" charset="0"/>
              </a:rPr>
              <a:t>Quantum Lightning Never Strikes the Same State Twice – Mark Zhandry, 2017</a:t>
            </a:r>
          </a:p>
          <a:p>
            <a:pPr marL="285750" indent="-285750" algn="l">
              <a:spcAft>
                <a:spcPts val="600"/>
              </a:spcAft>
              <a:buFont typeface="Wingdings" panose="05000000000000000000" pitchFamily="2" charset="2"/>
              <a:buChar char=""/>
            </a:pPr>
            <a:r>
              <a:rPr lang="en-US" dirty="0">
                <a:solidFill>
                  <a:prstClr val="black">
                    <a:lumMod val="75000"/>
                    <a:lumOff val="25000"/>
                  </a:prstClr>
                </a:solidFill>
                <a:latin typeface="Segoe UI" panose="020B0502040204020203" pitchFamily="34" charset="0"/>
                <a:cs typeface="Segoe UI" panose="020B0502040204020203" pitchFamily="34" charset="0"/>
              </a:rPr>
              <a:t>Secure Software Leasing – </a:t>
            </a:r>
            <a:r>
              <a:rPr lang="en-US" dirty="0" err="1">
                <a:solidFill>
                  <a:prstClr val="black">
                    <a:lumMod val="75000"/>
                    <a:lumOff val="25000"/>
                  </a:prstClr>
                </a:solidFill>
                <a:latin typeface="Segoe UI" panose="020B0502040204020203" pitchFamily="34" charset="0"/>
                <a:cs typeface="Segoe UI" panose="020B0502040204020203" pitchFamily="34" charset="0"/>
              </a:rPr>
              <a:t>Prabhanjan</a:t>
            </a:r>
            <a:r>
              <a:rPr lang="en-US" dirty="0">
                <a:solidFill>
                  <a:prstClr val="black">
                    <a:lumMod val="75000"/>
                    <a:lumOff val="25000"/>
                  </a:prstClr>
                </a:solidFill>
                <a:latin typeface="Segoe UI" panose="020B0502040204020203" pitchFamily="34" charset="0"/>
                <a:cs typeface="Segoe UI" panose="020B0502040204020203" pitchFamily="34" charset="0"/>
              </a:rPr>
              <a:t> Ananth, Rolando La </a:t>
            </a:r>
            <a:r>
              <a:rPr lang="en-US" dirty="0" err="1">
                <a:solidFill>
                  <a:prstClr val="black">
                    <a:lumMod val="75000"/>
                    <a:lumOff val="25000"/>
                  </a:prstClr>
                </a:solidFill>
                <a:latin typeface="Segoe UI" panose="020B0502040204020203" pitchFamily="34" charset="0"/>
                <a:cs typeface="Segoe UI" panose="020B0502040204020203" pitchFamily="34" charset="0"/>
              </a:rPr>
              <a:t>Placa</a:t>
            </a:r>
            <a:r>
              <a:rPr lang="en-US" dirty="0">
                <a:solidFill>
                  <a:prstClr val="black">
                    <a:lumMod val="75000"/>
                    <a:lumOff val="25000"/>
                  </a:prstClr>
                </a:solidFill>
                <a:latin typeface="Segoe UI" panose="020B0502040204020203" pitchFamily="34" charset="0"/>
                <a:cs typeface="Segoe UI" panose="020B0502040204020203" pitchFamily="34" charset="0"/>
              </a:rPr>
              <a:t>, 2020</a:t>
            </a:r>
          </a:p>
          <a:p>
            <a:pPr marL="285750" indent="-285750">
              <a:spcAft>
                <a:spcPts val="600"/>
              </a:spcAft>
              <a:buFont typeface="Wingdings" panose="05000000000000000000" pitchFamily="2" charset="2"/>
              <a:buChar char=""/>
            </a:pPr>
            <a:r>
              <a:rPr lang="en-US" dirty="0">
                <a:solidFill>
                  <a:prstClr val="black">
                    <a:lumMod val="75000"/>
                    <a:lumOff val="25000"/>
                  </a:prstClr>
                </a:solidFill>
                <a:latin typeface="Segoe UI" panose="020B0502040204020203" pitchFamily="34" charset="0"/>
                <a:cs typeface="Segoe UI" panose="020B0502040204020203" pitchFamily="34" charset="0"/>
              </a:rPr>
              <a:t>Uncloneable Quantum Encryption via Random Oracles – Anne Broadbent, Sebastien Lord, 2019</a:t>
            </a:r>
          </a:p>
          <a:p>
            <a:pPr marL="285750" indent="-285750">
              <a:spcAft>
                <a:spcPts val="600"/>
              </a:spcAft>
              <a:buFont typeface="Wingdings" panose="05000000000000000000" pitchFamily="2" charset="2"/>
              <a:buChar char=""/>
            </a:pPr>
            <a:r>
              <a:rPr lang="en-US" dirty="0">
                <a:solidFill>
                  <a:prstClr val="black">
                    <a:lumMod val="75000"/>
                    <a:lumOff val="25000"/>
                  </a:prstClr>
                </a:solidFill>
                <a:latin typeface="Segoe UI" panose="020B0502040204020203" pitchFamily="34" charset="0"/>
                <a:cs typeface="Segoe UI" panose="020B0502040204020203" pitchFamily="34" charset="0"/>
              </a:rPr>
              <a:t>Quantum Copy-Protection from Hidden Subspaces – Scott Aaronson, </a:t>
            </a:r>
            <a:r>
              <a:rPr lang="en-US" dirty="0" err="1">
                <a:solidFill>
                  <a:prstClr val="black">
                    <a:lumMod val="75000"/>
                    <a:lumOff val="25000"/>
                  </a:prstClr>
                </a:solidFill>
                <a:latin typeface="Segoe UI" panose="020B0502040204020203" pitchFamily="34" charset="0"/>
                <a:cs typeface="Segoe UI" panose="020B0502040204020203" pitchFamily="34" charset="0"/>
              </a:rPr>
              <a:t>Jiahui</a:t>
            </a:r>
            <a:r>
              <a:rPr lang="en-US" dirty="0">
                <a:solidFill>
                  <a:prstClr val="black">
                    <a:lumMod val="75000"/>
                    <a:lumOff val="25000"/>
                  </a:prstClr>
                </a:solidFill>
                <a:latin typeface="Segoe UI" panose="020B0502040204020203" pitchFamily="34" charset="0"/>
                <a:cs typeface="Segoe UI" panose="020B0502040204020203" pitchFamily="34" charset="0"/>
              </a:rPr>
              <a:t> Liu, </a:t>
            </a:r>
            <a:r>
              <a:rPr lang="en-US" dirty="0" err="1">
                <a:solidFill>
                  <a:prstClr val="black">
                    <a:lumMod val="75000"/>
                    <a:lumOff val="25000"/>
                  </a:prstClr>
                </a:solidFill>
                <a:latin typeface="Segoe UI" panose="020B0502040204020203" pitchFamily="34" charset="0"/>
                <a:cs typeface="Segoe UI" panose="020B0502040204020203" pitchFamily="34" charset="0"/>
              </a:rPr>
              <a:t>Ruizhe</a:t>
            </a:r>
            <a:r>
              <a:rPr lang="en-US" dirty="0">
                <a:solidFill>
                  <a:prstClr val="black">
                    <a:lumMod val="75000"/>
                    <a:lumOff val="25000"/>
                  </a:prstClr>
                </a:solidFill>
                <a:latin typeface="Segoe UI" panose="020B0502040204020203" pitchFamily="34" charset="0"/>
                <a:cs typeface="Segoe UI" panose="020B0502040204020203" pitchFamily="34" charset="0"/>
              </a:rPr>
              <a:t> Zhang, 2020</a:t>
            </a:r>
          </a:p>
          <a:p>
            <a:pPr marL="285750" indent="-285750">
              <a:spcAft>
                <a:spcPts val="600"/>
              </a:spcAft>
              <a:buFont typeface="Wingdings" panose="05000000000000000000" pitchFamily="2" charset="2"/>
              <a:buChar char=""/>
            </a:pPr>
            <a:r>
              <a:rPr lang="en-US" dirty="0">
                <a:solidFill>
                  <a:prstClr val="black">
                    <a:lumMod val="75000"/>
                    <a:lumOff val="25000"/>
                  </a:prstClr>
                </a:solidFill>
                <a:latin typeface="Segoe UI" panose="020B0502040204020203" pitchFamily="34" charset="0"/>
                <a:cs typeface="Segoe UI" panose="020B0502040204020203" pitchFamily="34" charset="0"/>
              </a:rPr>
              <a:t>Quantum Tokens for Digital Signatures – Shalev Ben-David, Or </a:t>
            </a:r>
            <a:r>
              <a:rPr lang="en-US" dirty="0" err="1">
                <a:solidFill>
                  <a:prstClr val="black">
                    <a:lumMod val="75000"/>
                    <a:lumOff val="25000"/>
                  </a:prstClr>
                </a:solidFill>
                <a:latin typeface="Segoe UI" panose="020B0502040204020203" pitchFamily="34" charset="0"/>
                <a:cs typeface="Segoe UI" panose="020B0502040204020203" pitchFamily="34" charset="0"/>
              </a:rPr>
              <a:t>Sattath</a:t>
            </a:r>
            <a:r>
              <a:rPr lang="en-US" dirty="0">
                <a:solidFill>
                  <a:prstClr val="black">
                    <a:lumMod val="75000"/>
                    <a:lumOff val="25000"/>
                  </a:prstClr>
                </a:solidFill>
                <a:latin typeface="Segoe UI" panose="020B0502040204020203" pitchFamily="34" charset="0"/>
                <a:cs typeface="Segoe UI" panose="020B0502040204020203" pitchFamily="34" charset="0"/>
              </a:rPr>
              <a:t>, 2016</a:t>
            </a:r>
          </a:p>
          <a:p>
            <a:pPr marL="285750" indent="-285750">
              <a:spcAft>
                <a:spcPts val="600"/>
              </a:spcAft>
              <a:buFont typeface="Wingdings" panose="05000000000000000000" pitchFamily="2" charset="2"/>
              <a:buChar char=""/>
            </a:pPr>
            <a:r>
              <a:rPr lang="en-US" dirty="0">
                <a:solidFill>
                  <a:prstClr val="black">
                    <a:lumMod val="75000"/>
                    <a:lumOff val="25000"/>
                  </a:prstClr>
                </a:solidFill>
                <a:latin typeface="Segoe UI" panose="020B0502040204020203" pitchFamily="34" charset="0"/>
                <a:cs typeface="Segoe UI" panose="020B0502040204020203" pitchFamily="34" charset="0"/>
              </a:rPr>
              <a:t>Quantum Attacks on Classical Proof Systems: The Hardness of Quantum Rewinding – </a:t>
            </a:r>
            <a:r>
              <a:rPr lang="en-US" dirty="0" err="1">
                <a:solidFill>
                  <a:prstClr val="black">
                    <a:lumMod val="75000"/>
                    <a:lumOff val="25000"/>
                  </a:prstClr>
                </a:solidFill>
                <a:latin typeface="Segoe UI" panose="020B0502040204020203" pitchFamily="34" charset="0"/>
                <a:cs typeface="Segoe UI" panose="020B0502040204020203" pitchFamily="34" charset="0"/>
              </a:rPr>
              <a:t>Andris</a:t>
            </a:r>
            <a:r>
              <a:rPr lang="en-US" dirty="0">
                <a:solidFill>
                  <a:prstClr val="black">
                    <a:lumMod val="75000"/>
                    <a:lumOff val="25000"/>
                  </a:prstClr>
                </a:solidFill>
                <a:latin typeface="Segoe UI" panose="020B0502040204020203" pitchFamily="34" charset="0"/>
                <a:cs typeface="Segoe UI" panose="020B0502040204020203" pitchFamily="34" charset="0"/>
              </a:rPr>
              <a:t> </a:t>
            </a:r>
            <a:r>
              <a:rPr lang="fr-FR" dirty="0" err="1">
                <a:solidFill>
                  <a:prstClr val="black">
                    <a:lumMod val="75000"/>
                    <a:lumOff val="25000"/>
                  </a:prstClr>
                </a:solidFill>
                <a:latin typeface="Segoe UI" panose="020B0502040204020203" pitchFamily="34" charset="0"/>
                <a:cs typeface="Segoe UI" panose="020B0502040204020203" pitchFamily="34" charset="0"/>
              </a:rPr>
              <a:t>Ambainis</a:t>
            </a:r>
            <a:r>
              <a:rPr lang="fr-FR" dirty="0">
                <a:solidFill>
                  <a:prstClr val="black">
                    <a:lumMod val="75000"/>
                    <a:lumOff val="25000"/>
                  </a:prstClr>
                </a:solidFill>
                <a:latin typeface="Segoe UI" panose="020B0502040204020203" pitchFamily="34" charset="0"/>
                <a:cs typeface="Segoe UI" panose="020B0502040204020203" pitchFamily="34" charset="0"/>
              </a:rPr>
              <a:t>, </a:t>
            </a:r>
            <a:r>
              <a:rPr lang="fr-FR" dirty="0" err="1">
                <a:solidFill>
                  <a:prstClr val="black">
                    <a:lumMod val="75000"/>
                    <a:lumOff val="25000"/>
                  </a:prstClr>
                </a:solidFill>
                <a:latin typeface="Segoe UI" panose="020B0502040204020203" pitchFamily="34" charset="0"/>
                <a:cs typeface="Segoe UI" panose="020B0502040204020203" pitchFamily="34" charset="0"/>
              </a:rPr>
              <a:t>Ansis</a:t>
            </a:r>
            <a:r>
              <a:rPr lang="fr-FR" dirty="0">
                <a:solidFill>
                  <a:prstClr val="black">
                    <a:lumMod val="75000"/>
                    <a:lumOff val="25000"/>
                  </a:prstClr>
                </a:solidFill>
                <a:latin typeface="Segoe UI" panose="020B0502040204020203" pitchFamily="34" charset="0"/>
                <a:cs typeface="Segoe UI" panose="020B0502040204020203" pitchFamily="34" charset="0"/>
              </a:rPr>
              <a:t> </a:t>
            </a:r>
            <a:r>
              <a:rPr lang="fr-FR" dirty="0" err="1">
                <a:solidFill>
                  <a:prstClr val="black">
                    <a:lumMod val="75000"/>
                    <a:lumOff val="25000"/>
                  </a:prstClr>
                </a:solidFill>
                <a:latin typeface="Segoe UI" panose="020B0502040204020203" pitchFamily="34" charset="0"/>
                <a:cs typeface="Segoe UI" panose="020B0502040204020203" pitchFamily="34" charset="0"/>
              </a:rPr>
              <a:t>Rosmanis</a:t>
            </a:r>
            <a:r>
              <a:rPr lang="fr-FR" dirty="0">
                <a:solidFill>
                  <a:prstClr val="black">
                    <a:lumMod val="75000"/>
                    <a:lumOff val="25000"/>
                  </a:prstClr>
                </a:solidFill>
                <a:latin typeface="Segoe UI" panose="020B0502040204020203" pitchFamily="34" charset="0"/>
                <a:cs typeface="Segoe UI" panose="020B0502040204020203" pitchFamily="34" charset="0"/>
              </a:rPr>
              <a:t>, Dominique Unruh, 2014</a:t>
            </a:r>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spcAft>
                <a:spcPts val="600"/>
              </a:spcAft>
              <a:buFont typeface="Wingdings" panose="05000000000000000000" pitchFamily="2" charset="2"/>
              <a:buChar char=""/>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0033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A1DE-7ECD-4415-B23A-CD5CBC0AE482}"/>
              </a:ext>
            </a:extLst>
          </p:cNvPr>
          <p:cNvSpPr txBox="1">
            <a:spLocks/>
          </p:cNvSpPr>
          <p:nvPr/>
        </p:nvSpPr>
        <p:spPr>
          <a:xfrm>
            <a:off x="604434" y="590034"/>
            <a:ext cx="10983132" cy="522330"/>
          </a:xfrm>
          <a:prstGeom prst="rect">
            <a:avLst/>
          </a:prstGeom>
        </p:spPr>
        <p:txBody>
          <a:bodyPr/>
          <a:lst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a:lstStyle>
          <a:p>
            <a:r>
              <a:rPr lang="en-US" dirty="0"/>
              <a:t>Open Problems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B61C338-A537-470F-9405-235B95278477}"/>
                  </a:ext>
                </a:extLst>
              </p:cNvPr>
              <p:cNvSpPr txBox="1"/>
              <p:nvPr/>
            </p:nvSpPr>
            <p:spPr>
              <a:xfrm>
                <a:off x="748937" y="1759131"/>
                <a:ext cx="10415452" cy="4066903"/>
              </a:xfrm>
              <a:prstGeom prst="rect">
                <a:avLst/>
              </a:prstGeom>
            </p:spPr>
            <p:txBody>
              <a:bodyPr vert="horz" wrap="square" lIns="91440" tIns="45720" rIns="91440" bIns="45720" rtlCol="0">
                <a:noAutofit/>
              </a:bodyPr>
              <a:lstStyle/>
              <a:p>
                <a:pPr marL="285750" indent="-285750" algn="l">
                  <a:lnSpc>
                    <a:spcPct val="150000"/>
                  </a:lnSpc>
                  <a:spcAft>
                    <a:spcPts val="6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[Mah18, ACGH20]: Privately Verifiable one-shot signatures imply classically verifiable quantum computation. What if we plug in publicly verifiable one-shot signatures?</a:t>
                </a:r>
              </a:p>
              <a:p>
                <a:pPr marL="285750" indent="-285750" algn="l">
                  <a:lnSpc>
                    <a:spcPct val="150000"/>
                  </a:lnSpc>
                  <a:spcAft>
                    <a:spcPts val="6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Public-key Quantum money </a:t>
                </a:r>
                <a14:m>
                  <m:oMath xmlns:m="http://schemas.openxmlformats.org/officeDocument/2006/math">
                    <m:groupChr>
                      <m:groupChrPr>
                        <m:chr m:val="⇔"/>
                        <m:vertJc m:val="bot"/>
                        <m:ctrlPr>
                          <a:rPr lang="en-US" i="1" smtClean="0">
                            <a:solidFill>
                              <a:prstClr val="black">
                                <a:lumMod val="75000"/>
                                <a:lumOff val="25000"/>
                              </a:prstClr>
                            </a:solidFill>
                            <a:latin typeface="Cambria Math" panose="02040503050406030204" pitchFamily="18" charset="0"/>
                            <a:cs typeface="Segoe UI" panose="020B0502040204020203" pitchFamily="34" charset="0"/>
                          </a:rPr>
                        </m:ctrlPr>
                      </m:groupChrPr>
                      <m:e>
                        <m:r>
                          <m:rPr>
                            <m:brk m:alnAt="2"/>
                          </m:rPr>
                          <a:rPr lang="en-US" b="0" i="1" smtClean="0">
                            <a:solidFill>
                              <a:prstClr val="black">
                                <a:lumMod val="75000"/>
                                <a:lumOff val="25000"/>
                              </a:prstClr>
                            </a:solidFill>
                            <a:latin typeface="Cambria Math" panose="02040503050406030204" pitchFamily="18" charset="0"/>
                            <a:cs typeface="Segoe UI" panose="020B0502040204020203" pitchFamily="34" charset="0"/>
                          </a:rPr>
                          <m:t>?</m:t>
                        </m:r>
                      </m:e>
                    </m:groupChr>
                  </m:oMath>
                </a14:m>
                <a:r>
                  <a:rPr lang="en-US" dirty="0">
                    <a:solidFill>
                      <a:prstClr val="black">
                        <a:lumMod val="75000"/>
                        <a:lumOff val="25000"/>
                      </a:prstClr>
                    </a:solidFill>
                    <a:latin typeface="Segoe UI" panose="020B0502040204020203" pitchFamily="34" charset="0"/>
                    <a:cs typeface="Segoe UI" panose="020B0502040204020203" pitchFamily="34" charset="0"/>
                  </a:rPr>
                  <a:t>Non-interactive classically publicly verifiable quantum computation</a:t>
                </a:r>
              </a:p>
              <a:p>
                <a:pPr marL="285750" indent="-285750" algn="l">
                  <a:lnSpc>
                    <a:spcPct val="150000"/>
                  </a:lnSpc>
                  <a:spcAft>
                    <a:spcPts val="6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[RZ20] Franchised Quantum Money from LWE. Applications to one-shot signatures?</a:t>
                </a:r>
              </a:p>
              <a:p>
                <a:pPr marL="285750" indent="-285750" algn="l">
                  <a:lnSpc>
                    <a:spcPct val="150000"/>
                  </a:lnSpc>
                  <a:spcAft>
                    <a:spcPts val="600"/>
                  </a:spcAft>
                  <a:buFont typeface="Arial" panose="020B0604020202020204" pitchFamily="34" charset="0"/>
                  <a:buChar char="•"/>
                </a:pPr>
                <a:r>
                  <a:rPr lang="en-US" dirty="0">
                    <a:solidFill>
                      <a:prstClr val="black">
                        <a:lumMod val="75000"/>
                        <a:lumOff val="25000"/>
                      </a:prstClr>
                    </a:solidFill>
                    <a:latin typeface="Segoe UI" panose="020B0502040204020203" pitchFamily="34" charset="0"/>
                    <a:cs typeface="Segoe UI" panose="020B0502040204020203" pitchFamily="34" charset="0"/>
                  </a:rPr>
                  <a:t>Applications to consensus?</a:t>
                </a:r>
              </a:p>
              <a:p>
                <a:pPr marL="285750" indent="-285750" algn="l">
                  <a:lnSpc>
                    <a:spcPct val="150000"/>
                  </a:lnSpc>
                  <a:spcAft>
                    <a:spcPts val="600"/>
                  </a:spcAft>
                  <a:buFont typeface="Arial" panose="020B0604020202020204" pitchFamily="34" charset="0"/>
                  <a:buChar char="•"/>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6" name="TextBox 5">
                <a:extLst>
                  <a:ext uri="{FF2B5EF4-FFF2-40B4-BE49-F238E27FC236}">
                    <a16:creationId xmlns:a16="http://schemas.microsoft.com/office/drawing/2014/main" id="{FB61C338-A537-470F-9405-235B95278477}"/>
                  </a:ext>
                </a:extLst>
              </p:cNvPr>
              <p:cNvSpPr txBox="1">
                <a:spLocks noRot="1" noChangeAspect="1" noMove="1" noResize="1" noEditPoints="1" noAdjustHandles="1" noChangeArrowheads="1" noChangeShapeType="1" noTextEdit="1"/>
              </p:cNvSpPr>
              <p:nvPr/>
            </p:nvSpPr>
            <p:spPr>
              <a:xfrm>
                <a:off x="748937" y="1759131"/>
                <a:ext cx="10415452" cy="4066903"/>
              </a:xfrm>
              <a:prstGeom prst="rect">
                <a:avLst/>
              </a:prstGeom>
              <a:blipFill>
                <a:blip r:embed="rId3"/>
                <a:stretch>
                  <a:fillRect l="-410"/>
                </a:stretch>
              </a:blipFill>
            </p:spPr>
            <p:txBody>
              <a:bodyPr/>
              <a:lstStyle/>
              <a:p>
                <a:r>
                  <a:rPr lang="en-US">
                    <a:noFill/>
                  </a:rPr>
                  <a:t> </a:t>
                </a:r>
              </a:p>
            </p:txBody>
          </p:sp>
        </mc:Fallback>
      </mc:AlternateContent>
    </p:spTree>
    <p:extLst>
      <p:ext uri="{BB962C8B-B14F-4D97-AF65-F5344CB8AC3E}">
        <p14:creationId xmlns:p14="http://schemas.microsoft.com/office/powerpoint/2010/main" val="4224627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5BF0-64AE-4781-A4DD-BB9563DAE48F}"/>
              </a:ext>
            </a:extLst>
          </p:cNvPr>
          <p:cNvSpPr>
            <a:spLocks noGrp="1"/>
          </p:cNvSpPr>
          <p:nvPr>
            <p:ph type="title"/>
          </p:nvPr>
        </p:nvSpPr>
        <p:spPr/>
        <p:txBody>
          <a:bodyPr/>
          <a:lstStyle/>
          <a:p>
            <a:r>
              <a:rPr lang="en-US" dirty="0"/>
              <a:t>Software Copy-Protection [Aar09, ALZ20]</a:t>
            </a:r>
          </a:p>
        </p:txBody>
      </p:sp>
      <p:pic>
        <p:nvPicPr>
          <p:cNvPr id="4" name="Graphic 3" descr="Devil face with solid fill">
            <a:extLst>
              <a:ext uri="{FF2B5EF4-FFF2-40B4-BE49-F238E27FC236}">
                <a16:creationId xmlns:a16="http://schemas.microsoft.com/office/drawing/2014/main" id="{5F2DBB5E-A97E-4E9C-A96B-EFB77C3B1C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7638" y="3464351"/>
            <a:ext cx="914400" cy="914400"/>
          </a:xfrm>
          <a:prstGeom prst="rect">
            <a:avLst/>
          </a:prstGeom>
        </p:spPr>
      </p:pic>
      <p:pic>
        <p:nvPicPr>
          <p:cNvPr id="6" name="Graphic 5" descr="Police">
            <a:extLst>
              <a:ext uri="{FF2B5EF4-FFF2-40B4-BE49-F238E27FC236}">
                <a16:creationId xmlns:a16="http://schemas.microsoft.com/office/drawing/2014/main" id="{632110C8-6BF9-4505-9B7B-07571E615E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1349" y="3464351"/>
            <a:ext cx="914400" cy="9144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1D348C2-85F4-47C0-B356-BC8ED2BC1075}"/>
                  </a:ext>
                </a:extLst>
              </p:cNvPr>
              <p:cNvSpPr txBox="1"/>
              <p:nvPr/>
            </p:nvSpPr>
            <p:spPr>
              <a:xfrm>
                <a:off x="7883169" y="4388178"/>
                <a:ext cx="3542118" cy="1828800"/>
              </a:xfrm>
              <a:prstGeom prst="rect">
                <a:avLst/>
              </a:prstGeom>
            </p:spPr>
            <p:txBody>
              <a:bodyPr vert="horz" wrap="none" lIns="91440" tIns="45720" rIns="91440" bIns="45720" rtlCol="0">
                <a:noAutofit/>
              </a:bodyPr>
              <a:lstStyle/>
              <a:p>
                <a:pPr marL="342900" indent="-342900" algn="l">
                  <a:lnSpc>
                    <a:spcPts val="1800"/>
                  </a:lnSpc>
                  <a:spcAft>
                    <a:spcPts val="600"/>
                  </a:spcAft>
                  <a:buFont typeface="+mj-lt"/>
                  <a:buAutoNum type="arabicPeriod"/>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𝑓</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𝐹</m:t>
                    </m:r>
                  </m:oMath>
                </a14:m>
                <a:r>
                  <a:rPr lang="en-US" b="0" dirty="0">
                    <a:solidFill>
                      <a:prstClr val="black">
                        <a:lumMod val="75000"/>
                        <a:lumOff val="25000"/>
                      </a:prstClr>
                    </a:solidFill>
                    <a:latin typeface="Segoe UI" panose="020B0502040204020203" pitchFamily="34" charset="0"/>
                    <a:cs typeface="Segoe UI" panose="020B0502040204020203" pitchFamily="34" charset="0"/>
                  </a:rPr>
                  <a:t>, where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𝐹</m:t>
                    </m:r>
                  </m:oMath>
                </a14:m>
                <a:r>
                  <a:rPr lang="en-US" b="0" dirty="0">
                    <a:solidFill>
                      <a:prstClr val="black">
                        <a:lumMod val="75000"/>
                        <a:lumOff val="25000"/>
                      </a:prstClr>
                    </a:solidFill>
                    <a:latin typeface="Segoe UI" panose="020B0502040204020203" pitchFamily="34" charset="0"/>
                    <a:cs typeface="Segoe UI" panose="020B0502040204020203" pitchFamily="34" charset="0"/>
                  </a:rPr>
                  <a:t> contains</a:t>
                </a:r>
                <a:br>
                  <a:rPr lang="en-US" b="0" dirty="0">
                    <a:solidFill>
                      <a:prstClr val="black">
                        <a:lumMod val="75000"/>
                        <a:lumOff val="25000"/>
                      </a:prstClr>
                    </a:solidFill>
                    <a:latin typeface="Segoe UI" panose="020B0502040204020203" pitchFamily="34" charset="0"/>
                    <a:cs typeface="Segoe UI" panose="020B0502040204020203" pitchFamily="34" charset="0"/>
                  </a:rPr>
                </a:br>
                <a:r>
                  <a:rPr lang="en-US" b="0" dirty="0">
                    <a:solidFill>
                      <a:prstClr val="black">
                        <a:lumMod val="75000"/>
                        <a:lumOff val="25000"/>
                      </a:prstClr>
                    </a:solidFill>
                    <a:latin typeface="Segoe UI" panose="020B0502040204020203" pitchFamily="34" charset="0"/>
                    <a:cs typeface="Segoe UI" panose="020B0502040204020203" pitchFamily="34" charset="0"/>
                  </a:rPr>
                  <a:t>unlearnable functions.</a:t>
                </a:r>
              </a:p>
              <a:p>
                <a:pPr marL="342900" indent="-342900" algn="l">
                  <a:lnSpc>
                    <a:spcPts val="1800"/>
                  </a:lnSpc>
                  <a:spcAft>
                    <a:spcPts val="600"/>
                  </a:spcAft>
                  <a:buClr>
                    <a:schemeClr val="tx1"/>
                  </a:buClr>
                  <a:buFont typeface="+mj-lt"/>
                  <a:buAutoNum type="arabicPeriod"/>
                </a:pPr>
                <a14:m>
                  <m:oMath xmlns:m="http://schemas.openxmlformats.org/officeDocument/2006/math">
                    <m:acc>
                      <m:accPr>
                        <m:chr m:val="̃"/>
                        <m:ctrlPr>
                          <a:rPr lang="en-US" i="1" smtClean="0">
                            <a:solidFill>
                              <a:schemeClr val="accent2"/>
                            </a:solidFill>
                            <a:latin typeface="Cambria Math" panose="02040503050406030204" pitchFamily="18" charset="0"/>
                            <a:cs typeface="Segoe UI" panose="020B0502040204020203" pitchFamily="34" charset="0"/>
                          </a:rPr>
                        </m:ctrlPr>
                      </m:accPr>
                      <m:e>
                        <m:r>
                          <a:rPr lang="en-US" b="0" i="1" smtClean="0">
                            <a:solidFill>
                              <a:schemeClr val="accent2"/>
                            </a:solidFill>
                            <a:latin typeface="Cambria Math" panose="02040503050406030204" pitchFamily="18" charset="0"/>
                            <a:cs typeface="Segoe UI" panose="020B0502040204020203" pitchFamily="34" charset="0"/>
                          </a:rPr>
                          <m:t>𝑓</m:t>
                        </m:r>
                      </m:e>
                    </m:acc>
                    <m:r>
                      <a:rPr lang="en-US" b="0" i="1" smtClean="0">
                        <a:solidFill>
                          <a:schemeClr val="accent2"/>
                        </a:solidFill>
                        <a:latin typeface="Cambria Math" panose="02040503050406030204" pitchFamily="18" charset="0"/>
                        <a:cs typeface="Segoe UI" panose="020B0502040204020203" pitchFamily="34" charset="0"/>
                      </a:rPr>
                      <m:t>←</m:t>
                    </m:r>
                    <m:r>
                      <a:rPr lang="en-US" b="0" i="1" smtClean="0">
                        <a:solidFill>
                          <a:schemeClr val="accent2"/>
                        </a:solidFill>
                        <a:latin typeface="Cambria Math" panose="02040503050406030204" pitchFamily="18" charset="0"/>
                        <a:cs typeface="Segoe UI" panose="020B0502040204020203" pitchFamily="34" charset="0"/>
                      </a:rPr>
                      <m:t>𝐶𝑃</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𝑓</m:t>
                        </m:r>
                      </m:e>
                    </m:d>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342900" indent="-342900">
                  <a:lnSpc>
                    <a:spcPts val="1800"/>
                  </a:lnSpc>
                  <a:spcAft>
                    <a:spcPts val="600"/>
                  </a:spcAft>
                  <a:buClr>
                    <a:schemeClr val="tx1"/>
                  </a:buClr>
                  <a:buFont typeface="+mj-lt"/>
                  <a:buAutoNum type="arabicPeriod"/>
                </a:pPr>
                <a14:m>
                  <m:oMath xmlns:m="http://schemas.openxmlformats.org/officeDocument/2006/math">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𝑥</m:t>
                        </m:r>
                      </m:e>
                      <m:sub>
                        <m:r>
                          <a:rPr lang="en-US" i="1">
                            <a:solidFill>
                              <a:prstClr val="black">
                                <a:lumMod val="75000"/>
                                <a:lumOff val="25000"/>
                              </a:prstClr>
                            </a:solidFill>
                            <a:latin typeface="Cambria Math" panose="02040503050406030204" pitchFamily="18" charset="0"/>
                            <a:cs typeface="Segoe UI" panose="020B0502040204020203" pitchFamily="34" charset="0"/>
                          </a:rPr>
                          <m:t>0</m:t>
                        </m:r>
                      </m:sub>
                    </m:sSub>
                    <m:r>
                      <a:rPr lang="en-US" i="1">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𝐷</m:t>
                    </m:r>
                    <m:r>
                      <a:rPr lang="en-US" i="1">
                        <a:solidFill>
                          <a:prstClr val="black">
                            <a:lumMod val="75000"/>
                            <a:lumOff val="25000"/>
                          </a:prstClr>
                        </a:solidFill>
                        <a:latin typeface="Cambria Math" panose="02040503050406030204" pitchFamily="18" charset="0"/>
                        <a:cs typeface="Segoe UI" panose="020B0502040204020203" pitchFamily="34" charset="0"/>
                      </a:rPr>
                      <m:t>, </m:t>
                    </m:r>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𝑥</m:t>
                        </m:r>
                      </m:e>
                      <m:sub>
                        <m:r>
                          <a:rPr lang="en-US" i="1">
                            <a:solidFill>
                              <a:prstClr val="black">
                                <a:lumMod val="75000"/>
                                <a:lumOff val="25000"/>
                              </a:prstClr>
                            </a:solidFill>
                            <a:latin typeface="Cambria Math" panose="02040503050406030204" pitchFamily="18" charset="0"/>
                            <a:cs typeface="Segoe UI" panose="020B0502040204020203" pitchFamily="34" charset="0"/>
                          </a:rPr>
                          <m:t>1</m:t>
                        </m:r>
                      </m:sub>
                    </m:sSub>
                    <m:r>
                      <a:rPr lang="en-US" i="1">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𝐷</m:t>
                    </m:r>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342900" indent="-342900">
                  <a:lnSpc>
                    <a:spcPts val="1800"/>
                  </a:lnSpc>
                  <a:spcAft>
                    <a:spcPts val="600"/>
                  </a:spcAft>
                  <a:buClr>
                    <a:schemeClr val="tx1"/>
                  </a:buClr>
                  <a:buFont typeface="+mj-lt"/>
                  <a:buAutoNum type="arabicPeriod"/>
                </a:pPr>
                <a14:m>
                  <m:oMath xmlns:m="http://schemas.openxmlformats.org/officeDocument/2006/math">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𝑦</m:t>
                        </m:r>
                      </m:e>
                      <m:sub>
                        <m:r>
                          <a:rPr lang="en-US" i="1">
                            <a:solidFill>
                              <a:prstClr val="black">
                                <a:lumMod val="75000"/>
                                <a:lumOff val="25000"/>
                              </a:prstClr>
                            </a:solidFill>
                            <a:latin typeface="Cambria Math" panose="02040503050406030204" pitchFamily="18" charset="0"/>
                            <a:cs typeface="Segoe UI" panose="020B0502040204020203" pitchFamily="34" charset="0"/>
                          </a:rPr>
                          <m:t>0</m:t>
                        </m:r>
                      </m:sub>
                    </m:sSub>
                    <m:r>
                      <a:rPr lang="en-US" i="1">
                        <a:solidFill>
                          <a:prstClr val="black">
                            <a:lumMod val="75000"/>
                            <a:lumOff val="25000"/>
                          </a:prstClr>
                        </a:solidFill>
                        <a:latin typeface="Cambria Math" panose="02040503050406030204" pitchFamily="18" charset="0"/>
                        <a:cs typeface="Segoe UI" panose="020B0502040204020203" pitchFamily="34" charset="0"/>
                      </a:rPr>
                      <m:t>=</m:t>
                    </m:r>
                    <m:r>
                      <a:rPr lang="en-US" i="1">
                        <a:solidFill>
                          <a:prstClr val="black">
                            <a:lumMod val="75000"/>
                            <a:lumOff val="25000"/>
                          </a:prstClr>
                        </a:solidFill>
                        <a:latin typeface="Cambria Math" panose="02040503050406030204" pitchFamily="18" charset="0"/>
                        <a:cs typeface="Segoe UI" panose="020B0502040204020203" pitchFamily="34" charset="0"/>
                      </a:rPr>
                      <m:t>𝑓</m:t>
                    </m:r>
                    <m:d>
                      <m:dPr>
                        <m:ctrlPr>
                          <a:rPr lang="en-US" i="1">
                            <a:solidFill>
                              <a:prstClr val="black">
                                <a:lumMod val="75000"/>
                                <a:lumOff val="25000"/>
                              </a:prstClr>
                            </a:solidFill>
                            <a:latin typeface="Cambria Math" panose="02040503050406030204" pitchFamily="18" charset="0"/>
                            <a:cs typeface="Segoe UI" panose="020B0502040204020203" pitchFamily="34" charset="0"/>
                          </a:rPr>
                        </m:ctrlPr>
                      </m:dPr>
                      <m:e>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𝑥</m:t>
                            </m:r>
                          </m:e>
                          <m:sub>
                            <m:r>
                              <a:rPr lang="en-US" i="1">
                                <a:solidFill>
                                  <a:prstClr val="black">
                                    <a:lumMod val="75000"/>
                                    <a:lumOff val="25000"/>
                                  </a:prstClr>
                                </a:solidFill>
                                <a:latin typeface="Cambria Math" panose="02040503050406030204" pitchFamily="18" charset="0"/>
                                <a:cs typeface="Segoe UI" panose="020B0502040204020203" pitchFamily="34" charset="0"/>
                              </a:rPr>
                              <m:t>0</m:t>
                            </m:r>
                          </m:sub>
                        </m:sSub>
                      </m:e>
                    </m:d>
                  </m:oMath>
                </a14:m>
                <a:r>
                  <a:rPr lang="en-US" dirty="0">
                    <a:solidFill>
                      <a:prstClr val="black">
                        <a:lumMod val="75000"/>
                        <a:lumOff val="25000"/>
                      </a:prstClr>
                    </a:solidFill>
                    <a:latin typeface="Segoe UI" panose="020B0502040204020203" pitchFamily="34" charset="0"/>
                    <a:cs typeface="Segoe UI" panose="020B0502040204020203" pitchFamily="34" charset="0"/>
                  </a:rPr>
                  <a:t> and </a:t>
                </a:r>
                <a14:m>
                  <m:oMath xmlns:m="http://schemas.openxmlformats.org/officeDocument/2006/math">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𝑦</m:t>
                        </m:r>
                      </m:e>
                      <m:sub>
                        <m:r>
                          <a:rPr lang="en-US" i="1">
                            <a:solidFill>
                              <a:prstClr val="black">
                                <a:lumMod val="75000"/>
                                <a:lumOff val="25000"/>
                              </a:prstClr>
                            </a:solidFill>
                            <a:latin typeface="Cambria Math" panose="02040503050406030204" pitchFamily="18" charset="0"/>
                            <a:cs typeface="Segoe UI" panose="020B0502040204020203" pitchFamily="34" charset="0"/>
                          </a:rPr>
                          <m:t>1</m:t>
                        </m:r>
                      </m:sub>
                    </m:sSub>
                    <m:r>
                      <a:rPr lang="en-US" i="1">
                        <a:solidFill>
                          <a:prstClr val="black">
                            <a:lumMod val="75000"/>
                            <a:lumOff val="25000"/>
                          </a:prstClr>
                        </a:solidFill>
                        <a:latin typeface="Cambria Math" panose="02040503050406030204" pitchFamily="18" charset="0"/>
                        <a:cs typeface="Segoe UI" panose="020B0502040204020203" pitchFamily="34" charset="0"/>
                      </a:rPr>
                      <m:t>=</m:t>
                    </m:r>
                    <m:r>
                      <a:rPr lang="en-US" i="1">
                        <a:solidFill>
                          <a:prstClr val="black">
                            <a:lumMod val="75000"/>
                            <a:lumOff val="25000"/>
                          </a:prstClr>
                        </a:solidFill>
                        <a:latin typeface="Cambria Math" panose="02040503050406030204" pitchFamily="18" charset="0"/>
                        <a:cs typeface="Segoe UI" panose="020B0502040204020203" pitchFamily="34" charset="0"/>
                      </a:rPr>
                      <m:t>𝑓</m:t>
                    </m:r>
                    <m:d>
                      <m:dPr>
                        <m:ctrlPr>
                          <a:rPr lang="en-US" i="1">
                            <a:solidFill>
                              <a:prstClr val="black">
                                <a:lumMod val="75000"/>
                                <a:lumOff val="25000"/>
                              </a:prstClr>
                            </a:solidFill>
                            <a:latin typeface="Cambria Math" panose="02040503050406030204" pitchFamily="18" charset="0"/>
                            <a:cs typeface="Segoe UI" panose="020B0502040204020203" pitchFamily="34" charset="0"/>
                          </a:rPr>
                        </m:ctrlPr>
                      </m:dPr>
                      <m:e>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𝑥</m:t>
                            </m:r>
                          </m:e>
                          <m:sub>
                            <m:r>
                              <a:rPr lang="en-US" i="1">
                                <a:solidFill>
                                  <a:prstClr val="black">
                                    <a:lumMod val="75000"/>
                                    <a:lumOff val="25000"/>
                                  </a:prstClr>
                                </a:solidFill>
                                <a:latin typeface="Cambria Math" panose="02040503050406030204" pitchFamily="18" charset="0"/>
                                <a:cs typeface="Segoe UI" panose="020B0502040204020203" pitchFamily="34" charset="0"/>
                              </a:rPr>
                              <m:t>1</m:t>
                            </m:r>
                          </m:sub>
                        </m:sSub>
                      </m:e>
                    </m:d>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7" name="TextBox 6">
                <a:extLst>
                  <a:ext uri="{FF2B5EF4-FFF2-40B4-BE49-F238E27FC236}">
                    <a16:creationId xmlns:a16="http://schemas.microsoft.com/office/drawing/2014/main" id="{B1D348C2-85F4-47C0-B356-BC8ED2BC1075}"/>
                  </a:ext>
                </a:extLst>
              </p:cNvPr>
              <p:cNvSpPr txBox="1">
                <a:spLocks noRot="1" noChangeAspect="1" noMove="1" noResize="1" noEditPoints="1" noAdjustHandles="1" noChangeArrowheads="1" noChangeShapeType="1" noTextEdit="1"/>
              </p:cNvSpPr>
              <p:nvPr/>
            </p:nvSpPr>
            <p:spPr>
              <a:xfrm>
                <a:off x="7883169" y="4388178"/>
                <a:ext cx="3542118" cy="1828800"/>
              </a:xfrm>
              <a:prstGeom prst="rect">
                <a:avLst/>
              </a:prstGeom>
              <a:blipFill>
                <a:blip r:embed="rId7"/>
                <a:stretch>
                  <a:fillRect l="-1205" t="-4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629B94F-5272-47C3-AC7F-3AE12C5F70B9}"/>
                  </a:ext>
                </a:extLst>
              </p:cNvPr>
              <p:cNvSpPr txBox="1"/>
              <p:nvPr/>
            </p:nvSpPr>
            <p:spPr>
              <a:xfrm>
                <a:off x="8447201" y="3758939"/>
                <a:ext cx="509047"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acc>
                        <m:accPr>
                          <m:chr m:val="̃"/>
                          <m:ctrlPr>
                            <a:rPr lang="en-US" i="1" smtClean="0">
                              <a:solidFill>
                                <a:schemeClr val="accent2"/>
                              </a:solidFill>
                              <a:latin typeface="Cambria Math" panose="02040503050406030204" pitchFamily="18" charset="0"/>
                              <a:cs typeface="Segoe UI" panose="020B0502040204020203" pitchFamily="34" charset="0"/>
                            </a:rPr>
                          </m:ctrlPr>
                        </m:accPr>
                        <m:e>
                          <m:r>
                            <a:rPr lang="en-US" b="0" i="1" smtClean="0">
                              <a:solidFill>
                                <a:schemeClr val="accent2"/>
                              </a:solidFill>
                              <a:latin typeface="Cambria Math" panose="02040503050406030204" pitchFamily="18" charset="0"/>
                              <a:cs typeface="Segoe UI" panose="020B0502040204020203" pitchFamily="34" charset="0"/>
                            </a:rPr>
                            <m:t>𝑓</m:t>
                          </m:r>
                        </m:e>
                      </m:acc>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9" name="TextBox 8">
                <a:extLst>
                  <a:ext uri="{FF2B5EF4-FFF2-40B4-BE49-F238E27FC236}">
                    <a16:creationId xmlns:a16="http://schemas.microsoft.com/office/drawing/2014/main" id="{E629B94F-5272-47C3-AC7F-3AE12C5F70B9}"/>
                  </a:ext>
                </a:extLst>
              </p:cNvPr>
              <p:cNvSpPr txBox="1">
                <a:spLocks noRot="1" noChangeAspect="1" noMove="1" noResize="1" noEditPoints="1" noAdjustHandles="1" noChangeArrowheads="1" noChangeShapeType="1" noTextEdit="1"/>
              </p:cNvSpPr>
              <p:nvPr/>
            </p:nvSpPr>
            <p:spPr>
              <a:xfrm>
                <a:off x="8447201" y="3758939"/>
                <a:ext cx="509047" cy="386499"/>
              </a:xfrm>
              <a:prstGeom prst="rect">
                <a:avLst/>
              </a:prstGeom>
              <a:blipFill>
                <a:blip r:embed="rId8"/>
                <a:stretch>
                  <a:fillRect t="-17460" r="-240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C26E79E-3A79-49E8-8608-E9744C35A22D}"/>
                  </a:ext>
                </a:extLst>
              </p:cNvPr>
              <p:cNvSpPr txBox="1"/>
              <p:nvPr/>
            </p:nvSpPr>
            <p:spPr>
              <a:xfrm>
                <a:off x="3751868" y="3758939"/>
                <a:ext cx="730186"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𝐷</m:t>
                      </m:r>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0" name="TextBox 9">
                <a:extLst>
                  <a:ext uri="{FF2B5EF4-FFF2-40B4-BE49-F238E27FC236}">
                    <a16:creationId xmlns:a16="http://schemas.microsoft.com/office/drawing/2014/main" id="{0C26E79E-3A79-49E8-8608-E9744C35A22D}"/>
                  </a:ext>
                </a:extLst>
              </p:cNvPr>
              <p:cNvSpPr txBox="1">
                <a:spLocks noRot="1" noChangeAspect="1" noMove="1" noResize="1" noEditPoints="1" noAdjustHandles="1" noChangeArrowheads="1" noChangeShapeType="1" noTextEdit="1"/>
              </p:cNvSpPr>
              <p:nvPr/>
            </p:nvSpPr>
            <p:spPr>
              <a:xfrm>
                <a:off x="3751868" y="3758939"/>
                <a:ext cx="730186" cy="3864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3466A67-E875-4D4A-AE3A-C2A9A2F67E68}"/>
                  </a:ext>
                </a:extLst>
              </p:cNvPr>
              <p:cNvSpPr txBox="1"/>
              <p:nvPr/>
            </p:nvSpPr>
            <p:spPr>
              <a:xfrm>
                <a:off x="3567654" y="3372440"/>
                <a:ext cx="462696"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acc>
                        <m:accPr>
                          <m:chr m:val="̃"/>
                          <m:ctrlPr>
                            <a:rPr lang="en-US" i="1" smtClean="0">
                              <a:solidFill>
                                <a:schemeClr val="accent2"/>
                              </a:solidFill>
                              <a:latin typeface="Cambria Math" panose="02040503050406030204" pitchFamily="18" charset="0"/>
                              <a:cs typeface="Segoe UI" panose="020B0502040204020203" pitchFamily="34" charset="0"/>
                            </a:rPr>
                          </m:ctrlPr>
                        </m:accPr>
                        <m:e>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𝑓</m:t>
                              </m:r>
                            </m:e>
                            <m:sub>
                              <m:r>
                                <a:rPr lang="en-US" b="0" i="1" smtClean="0">
                                  <a:solidFill>
                                    <a:schemeClr val="accent2"/>
                                  </a:solidFill>
                                  <a:latin typeface="Cambria Math" panose="02040503050406030204" pitchFamily="18" charset="0"/>
                                  <a:cs typeface="Segoe UI" panose="020B0502040204020203" pitchFamily="34" charset="0"/>
                                </a:rPr>
                                <m:t>0</m:t>
                              </m:r>
                            </m:sub>
                          </m:sSub>
                        </m:e>
                      </m:acc>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11" name="TextBox 10">
                <a:extLst>
                  <a:ext uri="{FF2B5EF4-FFF2-40B4-BE49-F238E27FC236}">
                    <a16:creationId xmlns:a16="http://schemas.microsoft.com/office/drawing/2014/main" id="{73466A67-E875-4D4A-AE3A-C2A9A2F67E68}"/>
                  </a:ext>
                </a:extLst>
              </p:cNvPr>
              <p:cNvSpPr txBox="1">
                <a:spLocks noRot="1" noChangeAspect="1" noMove="1" noResize="1" noEditPoints="1" noAdjustHandles="1" noChangeArrowheads="1" noChangeShapeType="1" noTextEdit="1"/>
              </p:cNvSpPr>
              <p:nvPr/>
            </p:nvSpPr>
            <p:spPr>
              <a:xfrm>
                <a:off x="3567654" y="3372440"/>
                <a:ext cx="462696" cy="386499"/>
              </a:xfrm>
              <a:prstGeom prst="rect">
                <a:avLst/>
              </a:prstGeom>
              <a:blipFill>
                <a:blip r:embed="rId10"/>
                <a:stretch>
                  <a:fillRect t="-21875" r="-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3534CCA-9467-4D24-B70E-26C7E2899F28}"/>
                  </a:ext>
                </a:extLst>
              </p:cNvPr>
              <p:cNvSpPr txBox="1"/>
              <p:nvPr/>
            </p:nvSpPr>
            <p:spPr>
              <a:xfrm>
                <a:off x="3525627" y="4185501"/>
                <a:ext cx="462696"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acc>
                        <m:accPr>
                          <m:chr m:val="̃"/>
                          <m:ctrlPr>
                            <a:rPr lang="en-US" i="1" smtClean="0">
                              <a:solidFill>
                                <a:schemeClr val="accent2"/>
                              </a:solidFill>
                              <a:latin typeface="Cambria Math" panose="02040503050406030204" pitchFamily="18" charset="0"/>
                              <a:cs typeface="Segoe UI" panose="020B0502040204020203" pitchFamily="34" charset="0"/>
                            </a:rPr>
                          </m:ctrlPr>
                        </m:accPr>
                        <m:e>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𝑓</m:t>
                              </m:r>
                            </m:e>
                            <m:sub>
                              <m:r>
                                <a:rPr lang="en-US" b="0" i="1" smtClean="0">
                                  <a:solidFill>
                                    <a:schemeClr val="accent2"/>
                                  </a:solidFill>
                                  <a:latin typeface="Cambria Math" panose="02040503050406030204" pitchFamily="18" charset="0"/>
                                  <a:cs typeface="Segoe UI" panose="020B0502040204020203" pitchFamily="34" charset="0"/>
                                </a:rPr>
                                <m:t>1</m:t>
                              </m:r>
                            </m:sub>
                          </m:sSub>
                        </m:e>
                      </m:acc>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12" name="TextBox 11">
                <a:extLst>
                  <a:ext uri="{FF2B5EF4-FFF2-40B4-BE49-F238E27FC236}">
                    <a16:creationId xmlns:a16="http://schemas.microsoft.com/office/drawing/2014/main" id="{33534CCA-9467-4D24-B70E-26C7E2899F28}"/>
                  </a:ext>
                </a:extLst>
              </p:cNvPr>
              <p:cNvSpPr txBox="1">
                <a:spLocks noRot="1" noChangeAspect="1" noMove="1" noResize="1" noEditPoints="1" noAdjustHandles="1" noChangeArrowheads="1" noChangeShapeType="1" noTextEdit="1"/>
              </p:cNvSpPr>
              <p:nvPr/>
            </p:nvSpPr>
            <p:spPr>
              <a:xfrm>
                <a:off x="3525627" y="4185501"/>
                <a:ext cx="462696" cy="386499"/>
              </a:xfrm>
              <a:prstGeom prst="rect">
                <a:avLst/>
              </a:prstGeom>
              <a:blipFill>
                <a:blip r:embed="rId11"/>
                <a:stretch>
                  <a:fillRect t="-22222" r="-13158"/>
                </a:stretch>
              </a:blipFill>
            </p:spPr>
            <p:txBody>
              <a:bodyPr/>
              <a:lstStyle/>
              <a:p>
                <a:r>
                  <a:rPr lang="en-US">
                    <a:noFill/>
                  </a:rPr>
                  <a:t> </a:t>
                </a:r>
              </a:p>
            </p:txBody>
          </p:sp>
        </mc:Fallback>
      </mc:AlternateContent>
      <p:pic>
        <p:nvPicPr>
          <p:cNvPr id="14" name="Graphic 13" descr="Devil face with solid fill">
            <a:extLst>
              <a:ext uri="{FF2B5EF4-FFF2-40B4-BE49-F238E27FC236}">
                <a16:creationId xmlns:a16="http://schemas.microsoft.com/office/drawing/2014/main" id="{941DDD62-34C8-4122-9B1E-872A8F84FC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1278" y="2160688"/>
            <a:ext cx="914400" cy="914400"/>
          </a:xfrm>
          <a:prstGeom prst="rect">
            <a:avLst/>
          </a:prstGeom>
        </p:spPr>
      </p:pic>
      <p:pic>
        <p:nvPicPr>
          <p:cNvPr id="15" name="Graphic 14" descr="Devil face with solid fill">
            <a:extLst>
              <a:ext uri="{FF2B5EF4-FFF2-40B4-BE49-F238E27FC236}">
                <a16:creationId xmlns:a16="http://schemas.microsoft.com/office/drawing/2014/main" id="{2A2BA450-179B-4BC3-89E3-A57E161DE6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1278" y="5293151"/>
            <a:ext cx="914400" cy="914400"/>
          </a:xfrm>
          <a:prstGeom prst="rect">
            <a:avLst/>
          </a:prstGeom>
        </p:spPr>
      </p:pic>
      <p:sp>
        <p:nvSpPr>
          <p:cNvPr id="16" name="TextBox 15">
            <a:extLst>
              <a:ext uri="{FF2B5EF4-FFF2-40B4-BE49-F238E27FC236}">
                <a16:creationId xmlns:a16="http://schemas.microsoft.com/office/drawing/2014/main" id="{E93415DD-0912-425B-9A99-F398BEF941A1}"/>
              </a:ext>
            </a:extLst>
          </p:cNvPr>
          <p:cNvSpPr txBox="1"/>
          <p:nvPr/>
        </p:nvSpPr>
        <p:spPr>
          <a:xfrm>
            <a:off x="7883169" y="5184740"/>
            <a:ext cx="2674852" cy="443060"/>
          </a:xfrm>
          <a:prstGeom prst="rect">
            <a:avLst/>
          </a:prstGeom>
        </p:spPr>
        <p:txBody>
          <a:bodyPr vert="horz" wrap="none" lIns="91440" tIns="45720" rIns="91440" bIns="45720" rtlCol="0">
            <a:noAutofit/>
          </a:bodyPr>
          <a:lstStyle/>
          <a:p>
            <a:pPr marL="171450" indent="-171450" algn="l">
              <a:lnSpc>
                <a:spcPts val="1800"/>
              </a:lnSpc>
              <a:spcAft>
                <a:spcPts val="600"/>
              </a:spcAft>
              <a:buFont typeface="Arial" panose="020B0604020202020204" pitchFamily="34" charset="0"/>
              <a:buChar char="•"/>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023F7E3-9E22-4499-B5A2-FFBEF197DA15}"/>
                  </a:ext>
                </a:extLst>
              </p:cNvPr>
              <p:cNvSpPr txBox="1"/>
              <p:nvPr/>
            </p:nvSpPr>
            <p:spPr>
              <a:xfrm>
                <a:off x="8447201" y="3758939"/>
                <a:ext cx="462696"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7" name="TextBox 16">
                <a:extLst>
                  <a:ext uri="{FF2B5EF4-FFF2-40B4-BE49-F238E27FC236}">
                    <a16:creationId xmlns:a16="http://schemas.microsoft.com/office/drawing/2014/main" id="{2023F7E3-9E22-4499-B5A2-FFBEF197DA15}"/>
                  </a:ext>
                </a:extLst>
              </p:cNvPr>
              <p:cNvSpPr txBox="1">
                <a:spLocks noRot="1" noChangeAspect="1" noMove="1" noResize="1" noEditPoints="1" noAdjustHandles="1" noChangeArrowheads="1" noChangeShapeType="1" noTextEdit="1"/>
              </p:cNvSpPr>
              <p:nvPr/>
            </p:nvSpPr>
            <p:spPr>
              <a:xfrm>
                <a:off x="8447201" y="3758939"/>
                <a:ext cx="462696" cy="3864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BEB6B77-38BB-4A47-A93D-0CC0BC701193}"/>
                  </a:ext>
                </a:extLst>
              </p:cNvPr>
              <p:cNvSpPr txBox="1"/>
              <p:nvPr/>
            </p:nvSpPr>
            <p:spPr>
              <a:xfrm>
                <a:off x="8466848" y="3758938"/>
                <a:ext cx="462696"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8" name="TextBox 17">
                <a:extLst>
                  <a:ext uri="{FF2B5EF4-FFF2-40B4-BE49-F238E27FC236}">
                    <a16:creationId xmlns:a16="http://schemas.microsoft.com/office/drawing/2014/main" id="{3BEB6B77-38BB-4A47-A93D-0CC0BC701193}"/>
                  </a:ext>
                </a:extLst>
              </p:cNvPr>
              <p:cNvSpPr txBox="1">
                <a:spLocks noRot="1" noChangeAspect="1" noMove="1" noResize="1" noEditPoints="1" noAdjustHandles="1" noChangeArrowheads="1" noChangeShapeType="1" noTextEdit="1"/>
              </p:cNvSpPr>
              <p:nvPr/>
            </p:nvSpPr>
            <p:spPr>
              <a:xfrm>
                <a:off x="8466848" y="3758938"/>
                <a:ext cx="462696" cy="3864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6B58543-E6EF-4385-B282-EE37634DD11F}"/>
                  </a:ext>
                </a:extLst>
              </p:cNvPr>
              <p:cNvSpPr txBox="1"/>
              <p:nvPr/>
            </p:nvSpPr>
            <p:spPr>
              <a:xfrm>
                <a:off x="5421984" y="2424638"/>
                <a:ext cx="462696"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𝑦</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oMath>
                  </m:oMathPara>
                </a14:m>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9" name="TextBox 18">
                <a:extLst>
                  <a:ext uri="{FF2B5EF4-FFF2-40B4-BE49-F238E27FC236}">
                    <a16:creationId xmlns:a16="http://schemas.microsoft.com/office/drawing/2014/main" id="{56B58543-E6EF-4385-B282-EE37634DD11F}"/>
                  </a:ext>
                </a:extLst>
              </p:cNvPr>
              <p:cNvSpPr txBox="1">
                <a:spLocks noRot="1" noChangeAspect="1" noMove="1" noResize="1" noEditPoints="1" noAdjustHandles="1" noChangeArrowheads="1" noChangeShapeType="1" noTextEdit="1"/>
              </p:cNvSpPr>
              <p:nvPr/>
            </p:nvSpPr>
            <p:spPr>
              <a:xfrm>
                <a:off x="5421984" y="2424638"/>
                <a:ext cx="462696" cy="38649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86E9AA7-F25E-46C9-A1A4-07F39E9C456B}"/>
                  </a:ext>
                </a:extLst>
              </p:cNvPr>
              <p:cNvSpPr txBox="1"/>
              <p:nvPr/>
            </p:nvSpPr>
            <p:spPr>
              <a:xfrm>
                <a:off x="5525678" y="5557101"/>
                <a:ext cx="462696" cy="38649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𝑦</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m:oMathPara>
                </a14:m>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20" name="TextBox 19">
                <a:extLst>
                  <a:ext uri="{FF2B5EF4-FFF2-40B4-BE49-F238E27FC236}">
                    <a16:creationId xmlns:a16="http://schemas.microsoft.com/office/drawing/2014/main" id="{486E9AA7-F25E-46C9-A1A4-07F39E9C456B}"/>
                  </a:ext>
                </a:extLst>
              </p:cNvPr>
              <p:cNvSpPr txBox="1">
                <a:spLocks noRot="1" noChangeAspect="1" noMove="1" noResize="1" noEditPoints="1" noAdjustHandles="1" noChangeArrowheads="1" noChangeShapeType="1" noTextEdit="1"/>
              </p:cNvSpPr>
              <p:nvPr/>
            </p:nvSpPr>
            <p:spPr>
              <a:xfrm>
                <a:off x="5525678" y="5557101"/>
                <a:ext cx="462696" cy="386499"/>
              </a:xfrm>
              <a:prstGeom prst="rect">
                <a:avLst/>
              </a:prstGeom>
              <a:blipFill>
                <a:blip r:embed="rId15"/>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9FB99340-44C1-4AE5-BB72-BB7BC2EF487B}"/>
              </a:ext>
            </a:extLst>
          </p:cNvPr>
          <p:cNvSpPr txBox="1"/>
          <p:nvPr/>
        </p:nvSpPr>
        <p:spPr>
          <a:xfrm>
            <a:off x="7883169" y="5538241"/>
            <a:ext cx="3174472" cy="476060"/>
          </a:xfrm>
          <a:prstGeom prst="rect">
            <a:avLst/>
          </a:prstGeom>
        </p:spPr>
        <p:txBody>
          <a:bodyPr vert="horz" wrap="none" lIns="91440" tIns="45720" rIns="91440" bIns="45720" rtlCol="0">
            <a:noAutofit/>
          </a:bodyPr>
          <a:lstStyle/>
          <a:p>
            <a:pPr marL="285750" indent="-285750" algn="l">
              <a:lnSpc>
                <a:spcPts val="1800"/>
              </a:lnSpc>
              <a:spcAft>
                <a:spcPts val="600"/>
              </a:spcAft>
              <a:buFont typeface="Arial" panose="020B0604020202020204" pitchFamily="34" charset="0"/>
              <a:buChar char="•"/>
            </a:pP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8D34B57-A5B6-468F-AFD5-002C670714B1}"/>
                  </a:ext>
                </a:extLst>
              </p:cNvPr>
              <p:cNvSpPr txBox="1"/>
              <p:nvPr/>
            </p:nvSpPr>
            <p:spPr>
              <a:xfrm>
                <a:off x="725864" y="1461155"/>
                <a:ext cx="914400" cy="914400"/>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Correctness: </a:t>
                </a:r>
                <a14:m>
                  <m:oMath xmlns:m="http://schemas.openxmlformats.org/officeDocument/2006/math">
                    <m:r>
                      <a:rPr lang="en-US" b="0" i="1" smtClean="0">
                        <a:solidFill>
                          <a:schemeClr val="tx1"/>
                        </a:solidFill>
                        <a:latin typeface="Cambria Math" panose="02040503050406030204" pitchFamily="18" charset="0"/>
                        <a:cs typeface="Segoe UI" panose="020B0502040204020203" pitchFamily="34" charset="0"/>
                      </a:rPr>
                      <m:t>∀</m:t>
                    </m:r>
                    <m:r>
                      <a:rPr lang="en-US" b="0" i="1" smtClean="0">
                        <a:solidFill>
                          <a:schemeClr val="tx1"/>
                        </a:solidFill>
                        <a:latin typeface="Cambria Math" panose="02040503050406030204" pitchFamily="18" charset="0"/>
                        <a:cs typeface="Segoe UI" panose="020B0502040204020203" pitchFamily="34" charset="0"/>
                      </a:rPr>
                      <m:t>𝑥</m:t>
                    </m:r>
                    <m:r>
                      <a:rPr lang="en-US" b="0" i="1" smtClean="0">
                        <a:solidFill>
                          <a:schemeClr val="tx1"/>
                        </a:solidFill>
                        <a:latin typeface="Cambria Math" panose="02040503050406030204" pitchFamily="18" charset="0"/>
                        <a:cs typeface="Segoe UI" panose="020B0502040204020203" pitchFamily="34" charset="0"/>
                      </a:rPr>
                      <m:t>,</m:t>
                    </m:r>
                    <m:r>
                      <a:rPr lang="en-US" b="0" i="1" smtClean="0">
                        <a:solidFill>
                          <a:schemeClr val="accent2"/>
                        </a:solidFill>
                        <a:latin typeface="Cambria Math" panose="02040503050406030204" pitchFamily="18" charset="0"/>
                        <a:cs typeface="Segoe UI" panose="020B0502040204020203" pitchFamily="34" charset="0"/>
                      </a:rPr>
                      <m:t>𝐶𝑃</m:t>
                    </m:r>
                    <m:d>
                      <m:dPr>
                        <m:ctrlPr>
                          <a:rPr lang="en-US" b="0" i="1" smtClean="0">
                            <a:solidFill>
                              <a:schemeClr val="accent2"/>
                            </a:solidFill>
                            <a:latin typeface="Cambria Math" panose="02040503050406030204" pitchFamily="18" charset="0"/>
                            <a:cs typeface="Segoe UI" panose="020B0502040204020203" pitchFamily="34" charset="0"/>
                          </a:rPr>
                        </m:ctrlPr>
                      </m:dPr>
                      <m:e>
                        <m:r>
                          <a:rPr lang="en-US" b="0" i="1" smtClean="0">
                            <a:solidFill>
                              <a:schemeClr val="tx1"/>
                            </a:solidFill>
                            <a:latin typeface="Cambria Math" panose="02040503050406030204" pitchFamily="18" charset="0"/>
                            <a:cs typeface="Segoe UI" panose="020B0502040204020203" pitchFamily="34" charset="0"/>
                          </a:rPr>
                          <m:t>𝑓</m:t>
                        </m:r>
                      </m:e>
                    </m:d>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𝑓</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e>
                    </m:d>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22" name="TextBox 21">
                <a:extLst>
                  <a:ext uri="{FF2B5EF4-FFF2-40B4-BE49-F238E27FC236}">
                    <a16:creationId xmlns:a16="http://schemas.microsoft.com/office/drawing/2014/main" id="{C8D34B57-A5B6-468F-AFD5-002C670714B1}"/>
                  </a:ext>
                </a:extLst>
              </p:cNvPr>
              <p:cNvSpPr txBox="1">
                <a:spLocks noRot="1" noChangeAspect="1" noMove="1" noResize="1" noEditPoints="1" noAdjustHandles="1" noChangeArrowheads="1" noChangeShapeType="1" noTextEdit="1"/>
              </p:cNvSpPr>
              <p:nvPr/>
            </p:nvSpPr>
            <p:spPr>
              <a:xfrm>
                <a:off x="725864" y="1461155"/>
                <a:ext cx="914400" cy="914400"/>
              </a:xfrm>
              <a:prstGeom prst="rect">
                <a:avLst/>
              </a:prstGeom>
              <a:blipFill>
                <a:blip r:embed="rId16"/>
                <a:stretch>
                  <a:fillRect l="-5333" t="-8667" r="-271333"/>
                </a:stretch>
              </a:blipFill>
            </p:spPr>
            <p:txBody>
              <a:bodyPr/>
              <a:lstStyle/>
              <a:p>
                <a:r>
                  <a:rPr lang="en-US">
                    <a:noFill/>
                  </a:rPr>
                  <a:t> </a:t>
                </a:r>
              </a:p>
            </p:txBody>
          </p:sp>
        </mc:Fallback>
      </mc:AlternateContent>
    </p:spTree>
    <p:extLst>
      <p:ext uri="{BB962C8B-B14F-4D97-AF65-F5344CB8AC3E}">
        <p14:creationId xmlns:p14="http://schemas.microsoft.com/office/powerpoint/2010/main" val="2481099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42" presetClass="path" presetSubtype="0" accel="50000" decel="50000" fill="hold" grpId="1" nodeType="withEffect">
                                  <p:stCondLst>
                                    <p:cond delay="0"/>
                                  </p:stCondLst>
                                  <p:childTnLst>
                                    <p:animMotion origin="layout" path="M -1.875E-6 2.59259E-6 L -0.45469 -0.00093 " pathEditMode="relative" rAng="0" ptsTypes="AA">
                                      <p:cBhvr>
                                        <p:cTn id="19" dur="2000" fill="hold"/>
                                        <p:tgtEl>
                                          <p:spTgt spid="9"/>
                                        </p:tgtEl>
                                        <p:attrNameLst>
                                          <p:attrName>ppt_x</p:attrName>
                                          <p:attrName>ppt_y</p:attrName>
                                        </p:attrNameLst>
                                      </p:cBhvr>
                                      <p:rCtr x="-22734" y="-46"/>
                                    </p:animMotion>
                                  </p:childTnLst>
                                </p:cTn>
                              </p:par>
                              <p:par>
                                <p:cTn id="20" presetID="10" presetClass="exit" presetSubtype="0" fill="hold" grpId="2" nodeType="withEffect">
                                  <p:stCondLst>
                                    <p:cond delay="150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0" nodeType="clickEffect">
                                  <p:stCondLst>
                                    <p:cond delay="0"/>
                                  </p:stCondLst>
                                  <p:childTnLst>
                                    <p:animMotion origin="layout" path="M 1.25E-6 2.59259E-6 L 0.3832 4.81481E-6 " pathEditMode="relative" rAng="0" ptsTypes="AA">
                                      <p:cBhvr>
                                        <p:cTn id="43" dur="2000" fill="hold"/>
                                        <p:tgtEl>
                                          <p:spTgt spid="10"/>
                                        </p:tgtEl>
                                        <p:attrNameLst>
                                          <p:attrName>ppt_x</p:attrName>
                                          <p:attrName>ppt_y</p:attrName>
                                        </p:attrNameLst>
                                      </p:cBhvr>
                                      <p:rCtr x="19232" y="-185"/>
                                    </p:animMotion>
                                  </p:childTnLst>
                                </p:cTn>
                              </p:par>
                              <p:par>
                                <p:cTn id="44" presetID="42" presetClass="path" presetSubtype="0" accel="50000" decel="50000" fill="hold" grpId="1" nodeType="withEffect">
                                  <p:stCondLst>
                                    <p:cond delay="0"/>
                                  </p:stCondLst>
                                  <p:childTnLst>
                                    <p:animMotion origin="layout" path="M 1.45833E-6 2.59259E-6 L 0.05599 -0.15023 " pathEditMode="relative" rAng="0" ptsTypes="AA">
                                      <p:cBhvr>
                                        <p:cTn id="45" dur="2000" fill="hold"/>
                                        <p:tgtEl>
                                          <p:spTgt spid="11"/>
                                        </p:tgtEl>
                                        <p:attrNameLst>
                                          <p:attrName>ppt_x</p:attrName>
                                          <p:attrName>ppt_y</p:attrName>
                                        </p:attrNameLst>
                                      </p:cBhvr>
                                      <p:rCtr x="2799" y="-7523"/>
                                    </p:animMotion>
                                  </p:childTnLst>
                                </p:cTn>
                              </p:par>
                              <p:par>
                                <p:cTn id="46" presetID="42" presetClass="path" presetSubtype="0" accel="50000" decel="50000" fill="hold" grpId="1" nodeType="withEffect">
                                  <p:stCondLst>
                                    <p:cond delay="0"/>
                                  </p:stCondLst>
                                  <p:childTnLst>
                                    <p:animMotion origin="layout" path="M -2.91667E-6 4.07407E-6 L 0.06381 0.2 " pathEditMode="relative" rAng="0" ptsTypes="AA">
                                      <p:cBhvr>
                                        <p:cTn id="47" dur="2000" fill="hold"/>
                                        <p:tgtEl>
                                          <p:spTgt spid="12"/>
                                        </p:tgtEl>
                                        <p:attrNameLst>
                                          <p:attrName>ppt_x</p:attrName>
                                          <p:attrName>ppt_y</p:attrName>
                                        </p:attrNameLst>
                                      </p:cBhvr>
                                      <p:rCtr x="3190" y="10000"/>
                                    </p:animMotion>
                                  </p:childTnLst>
                                </p:cTn>
                              </p:par>
                              <p:par>
                                <p:cTn id="48" presetID="10" presetClass="exit" presetSubtype="0" fill="hold" grpId="2" nodeType="withEffect">
                                  <p:stCondLst>
                                    <p:cond delay="130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fade">
                                      <p:cBhvr>
                                        <p:cTn id="55" dur="500"/>
                                        <p:tgtEl>
                                          <p:spTgt spid="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1"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42" presetClass="path" presetSubtype="0" accel="50000" decel="50000" fill="hold" grpId="0" nodeType="withEffect">
                                  <p:stCondLst>
                                    <p:cond delay="0"/>
                                  </p:stCondLst>
                                  <p:childTnLst>
                                    <p:animMotion origin="layout" path="M 1.04167E-6 2.59259E-6 L -0.29662 -0.19815 " pathEditMode="relative" rAng="0" ptsTypes="AA">
                                      <p:cBhvr>
                                        <p:cTn id="65" dur="2000" fill="hold"/>
                                        <p:tgtEl>
                                          <p:spTgt spid="17"/>
                                        </p:tgtEl>
                                        <p:attrNameLst>
                                          <p:attrName>ppt_x</p:attrName>
                                          <p:attrName>ppt_y</p:attrName>
                                        </p:attrNameLst>
                                      </p:cBhvr>
                                      <p:rCtr x="-14831" y="-9907"/>
                                    </p:animMotion>
                                  </p:childTnLst>
                                </p:cTn>
                              </p:par>
                              <p:par>
                                <p:cTn id="66" presetID="42" presetClass="path" presetSubtype="0" accel="50000" decel="50000" fill="hold" grpId="0" nodeType="withEffect">
                                  <p:stCondLst>
                                    <p:cond delay="0"/>
                                  </p:stCondLst>
                                  <p:childTnLst>
                                    <p:animMotion origin="layout" path="M -1.45833E-6 2.59259E-6 L -0.29974 0.26435 " pathEditMode="relative" rAng="0" ptsTypes="AA">
                                      <p:cBhvr>
                                        <p:cTn id="67" dur="2000" fill="hold"/>
                                        <p:tgtEl>
                                          <p:spTgt spid="18"/>
                                        </p:tgtEl>
                                        <p:attrNameLst>
                                          <p:attrName>ppt_x</p:attrName>
                                          <p:attrName>ppt_y</p:attrName>
                                        </p:attrNameLst>
                                      </p:cBhvr>
                                      <p:rCtr x="-14987" y="13218"/>
                                    </p:animMotion>
                                  </p:childTnLst>
                                </p:cTn>
                              </p:par>
                              <p:par>
                                <p:cTn id="68" presetID="10" presetClass="exit" presetSubtype="0" fill="hold" grpId="2" nodeType="withEffect">
                                  <p:stCondLst>
                                    <p:cond delay="130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grpId="2" nodeType="withEffect">
                                  <p:stCondLst>
                                    <p:cond delay="1300"/>
                                  </p:stCondLst>
                                  <p:childTnLst>
                                    <p:animEffect transition="out" filter="fad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1" nodeType="clickEffect">
                                  <p:stCondLst>
                                    <p:cond delay="0"/>
                                  </p:stCondLst>
                                  <p:childTnLst>
                                    <p:animMotion origin="layout" path="M -1.875E-6 -2.96296E-6 L 0.20573 0.12338 " pathEditMode="relative" rAng="0" ptsTypes="AA">
                                      <p:cBhvr>
                                        <p:cTn id="85" dur="2000" fill="hold"/>
                                        <p:tgtEl>
                                          <p:spTgt spid="19"/>
                                        </p:tgtEl>
                                        <p:attrNameLst>
                                          <p:attrName>ppt_x</p:attrName>
                                          <p:attrName>ppt_y</p:attrName>
                                        </p:attrNameLst>
                                      </p:cBhvr>
                                      <p:rCtr x="10286" y="6157"/>
                                    </p:animMotion>
                                  </p:childTnLst>
                                </p:cTn>
                              </p:par>
                              <p:par>
                                <p:cTn id="86" presetID="42" presetClass="path" presetSubtype="0" accel="50000" decel="50000" fill="hold" grpId="1" nodeType="withEffect">
                                  <p:stCondLst>
                                    <p:cond delay="0"/>
                                  </p:stCondLst>
                                  <p:childTnLst>
                                    <p:animMotion origin="layout" path="M 4.58333E-6 4.07407E-6 L 0.20078 -0.23403 " pathEditMode="relative" rAng="0" ptsTypes="AA">
                                      <p:cBhvr>
                                        <p:cTn id="87" dur="2000" fill="hold"/>
                                        <p:tgtEl>
                                          <p:spTgt spid="20"/>
                                        </p:tgtEl>
                                        <p:attrNameLst>
                                          <p:attrName>ppt_x</p:attrName>
                                          <p:attrName>ppt_y</p:attrName>
                                        </p:attrNameLst>
                                      </p:cBhvr>
                                      <p:rCtr x="10039" y="-11713"/>
                                    </p:animMotion>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
                                            <p:txEl>
                                              <p:pRg st="3" end="3"/>
                                            </p:txEl>
                                          </p:spTgt>
                                        </p:tgtEl>
                                        <p:attrNameLst>
                                          <p:attrName>style.visibility</p:attrName>
                                        </p:attrNameLst>
                                      </p:cBhvr>
                                      <p:to>
                                        <p:strVal val="visible"/>
                                      </p:to>
                                    </p:set>
                                    <p:animEffect transition="in" filter="fade">
                                      <p:cBhvr>
                                        <p:cTn id="9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p:bldP spid="9" grpId="1"/>
      <p:bldP spid="9" grpId="2"/>
      <p:bldP spid="10" grpId="0"/>
      <p:bldP spid="10" grpId="1"/>
      <p:bldP spid="10" grpId="2"/>
      <p:bldP spid="11" grpId="0"/>
      <p:bldP spid="11" grpId="1"/>
      <p:bldP spid="12" grpId="0"/>
      <p:bldP spid="12" grpId="1"/>
      <p:bldP spid="17" grpId="0"/>
      <p:bldP spid="17" grpId="1"/>
      <p:bldP spid="17" grpId="2"/>
      <p:bldP spid="18" grpId="0"/>
      <p:bldP spid="18" grpId="1"/>
      <p:bldP spid="18" grpId="2"/>
      <p:bldP spid="19" grpId="0"/>
      <p:bldP spid="19" grpId="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9841F-53B1-4242-B810-6F06180EC80B}"/>
              </a:ext>
            </a:extLst>
          </p:cNvPr>
          <p:cNvSpPr>
            <a:spLocks noGrp="1"/>
          </p:cNvSpPr>
          <p:nvPr>
            <p:ph type="title"/>
          </p:nvPr>
        </p:nvSpPr>
        <p:spPr/>
        <p:txBody>
          <a:bodyPr/>
          <a:lstStyle/>
          <a:p>
            <a:r>
              <a:rPr lang="en-US" dirty="0"/>
              <a:t>Generic Software Copy-Protection Results</a:t>
            </a:r>
          </a:p>
        </p:txBody>
      </p:sp>
      <p:sp>
        <p:nvSpPr>
          <p:cNvPr id="3" name="TextBox 2">
            <a:extLst>
              <a:ext uri="{FF2B5EF4-FFF2-40B4-BE49-F238E27FC236}">
                <a16:creationId xmlns:a16="http://schemas.microsoft.com/office/drawing/2014/main" id="{ABA46D93-4434-4B35-8EE4-393C2EF9B912}"/>
              </a:ext>
            </a:extLst>
          </p:cNvPr>
          <p:cNvSpPr txBox="1"/>
          <p:nvPr/>
        </p:nvSpPr>
        <p:spPr>
          <a:xfrm>
            <a:off x="604434" y="1633886"/>
            <a:ext cx="10516587" cy="1056716"/>
          </a:xfrm>
          <a:prstGeom prst="rect">
            <a:avLst/>
          </a:prstGeom>
        </p:spPr>
        <p:txBody>
          <a:bodyPr vert="horz" wrap="square" lIns="91440" tIns="45720" rIns="91440" bIns="45720" rtlCol="0">
            <a:noAutofit/>
          </a:bodyPr>
          <a:lstStyle/>
          <a:p>
            <a:pPr marL="285750" indent="-285750" algn="l">
              <a:lnSpc>
                <a:spcPts val="1800"/>
              </a:lnSpc>
              <a:spcAft>
                <a:spcPts val="600"/>
              </a:spcAft>
              <a:buFont typeface="Wingdings" panose="05000000000000000000" pitchFamily="2" charset="2"/>
              <a:buChar char="ü"/>
            </a:pPr>
            <a:r>
              <a:rPr lang="en-US" sz="1400" dirty="0">
                <a:solidFill>
                  <a:schemeClr val="accent6"/>
                </a:solidFill>
                <a:latin typeface="Segoe UI" panose="020B0502040204020203" pitchFamily="34" charset="0"/>
                <a:cs typeface="Segoe UI" panose="020B0502040204020203" pitchFamily="34" charset="0"/>
              </a:rPr>
              <a:t>Theorem [ALZ20]: </a:t>
            </a:r>
            <a:r>
              <a:rPr lang="en-US" sz="1400" dirty="0">
                <a:solidFill>
                  <a:prstClr val="black">
                    <a:lumMod val="75000"/>
                    <a:lumOff val="25000"/>
                  </a:prstClr>
                </a:solidFill>
                <a:latin typeface="Segoe UI" panose="020B0502040204020203" pitchFamily="34" charset="0"/>
                <a:cs typeface="Segoe UI" panose="020B0502040204020203" pitchFamily="34" charset="0"/>
              </a:rPr>
              <a:t>There is a	generic software copy-protection for any unlearnable function </a:t>
            </a:r>
            <a:r>
              <a:rPr lang="en-US" sz="1400" b="1" dirty="0">
                <a:solidFill>
                  <a:prstClr val="black">
                    <a:lumMod val="75000"/>
                    <a:lumOff val="25000"/>
                  </a:prstClr>
                </a:solidFill>
                <a:latin typeface="Segoe UI" panose="020B0502040204020203" pitchFamily="34" charset="0"/>
                <a:cs typeface="Segoe UI" panose="020B0502040204020203" pitchFamily="34" charset="0"/>
              </a:rPr>
              <a:t>relative to a classical oracle</a:t>
            </a:r>
            <a:r>
              <a:rPr lang="en-US" sz="1400" dirty="0">
                <a:solidFill>
                  <a:prstClr val="black">
                    <a:lumMod val="75000"/>
                    <a:lumOff val="25000"/>
                  </a:prstClr>
                </a:solidFill>
                <a:latin typeface="Segoe UI" panose="020B0502040204020203" pitchFamily="34" charset="0"/>
                <a:cs typeface="Segoe UI" panose="020B0502040204020203" pitchFamily="34" charset="0"/>
              </a:rPr>
              <a:t>.</a:t>
            </a:r>
          </a:p>
          <a:p>
            <a:pPr marL="285750" indent="-285750">
              <a:lnSpc>
                <a:spcPts val="1800"/>
              </a:lnSpc>
              <a:spcAft>
                <a:spcPts val="600"/>
              </a:spcAft>
              <a:buFont typeface="Wingdings" panose="05000000000000000000" pitchFamily="2" charset="2"/>
              <a:buChar char=""/>
            </a:pPr>
            <a:r>
              <a:rPr lang="en-US" sz="1400" dirty="0">
                <a:solidFill>
                  <a:schemeClr val="accent4"/>
                </a:solidFill>
                <a:latin typeface="Segoe UI" panose="020B0502040204020203" pitchFamily="34" charset="0"/>
                <a:cs typeface="Segoe UI" panose="020B0502040204020203" pitchFamily="34" charset="0"/>
              </a:rPr>
              <a:t>Theorem [ALP20]: </a:t>
            </a:r>
            <a:r>
              <a:rPr lang="en-US" sz="1400" dirty="0">
                <a:solidFill>
                  <a:prstClr val="black">
                    <a:lumMod val="75000"/>
                    <a:lumOff val="25000"/>
                  </a:prstClr>
                </a:solidFill>
                <a:latin typeface="Segoe UI" panose="020B0502040204020203" pitchFamily="34" charset="0"/>
                <a:cs typeface="Segoe UI" panose="020B0502040204020203" pitchFamily="34" charset="0"/>
              </a:rPr>
              <a:t>There is </a:t>
            </a:r>
            <a:r>
              <a:rPr lang="en-US" sz="1400" b="1" dirty="0">
                <a:solidFill>
                  <a:prstClr val="black">
                    <a:lumMod val="75000"/>
                    <a:lumOff val="25000"/>
                  </a:prstClr>
                </a:solidFill>
                <a:latin typeface="Segoe UI" panose="020B0502040204020203" pitchFamily="34" charset="0"/>
                <a:cs typeface="Segoe UI" panose="020B0502040204020203" pitchFamily="34" charset="0"/>
              </a:rPr>
              <a:t>no</a:t>
            </a:r>
            <a:r>
              <a:rPr lang="en-US" sz="1400" dirty="0">
                <a:solidFill>
                  <a:prstClr val="black">
                    <a:lumMod val="75000"/>
                    <a:lumOff val="25000"/>
                  </a:prstClr>
                </a:solidFill>
                <a:latin typeface="Segoe UI" panose="020B0502040204020203" pitchFamily="34" charset="0"/>
                <a:cs typeface="Segoe UI" panose="020B0502040204020203" pitchFamily="34" charset="0"/>
              </a:rPr>
              <a:t>	generic software copy-protection </a:t>
            </a:r>
            <a:r>
              <a:rPr lang="en-US" sz="1400" b="1" dirty="0">
                <a:solidFill>
                  <a:prstClr val="black">
                    <a:lumMod val="75000"/>
                    <a:lumOff val="25000"/>
                  </a:prstClr>
                </a:solidFill>
                <a:latin typeface="Segoe UI" panose="020B0502040204020203" pitchFamily="34" charset="0"/>
                <a:cs typeface="Segoe UI" panose="020B0502040204020203" pitchFamily="34" charset="0"/>
              </a:rPr>
              <a:t>in the plain model </a:t>
            </a:r>
            <a:r>
              <a:rPr lang="en-US" sz="1400" dirty="0">
                <a:solidFill>
                  <a:prstClr val="black">
                    <a:lumMod val="75000"/>
                    <a:lumOff val="25000"/>
                  </a:prstClr>
                </a:solidFill>
                <a:latin typeface="Segoe UI" panose="020B0502040204020203" pitchFamily="34" charset="0"/>
                <a:cs typeface="Segoe UI" panose="020B0502040204020203" pitchFamily="34" charset="0"/>
              </a:rPr>
              <a:t>under LWE.</a:t>
            </a:r>
          </a:p>
          <a:p>
            <a:pPr marL="285750" indent="-285750">
              <a:lnSpc>
                <a:spcPts val="1800"/>
              </a:lnSpc>
              <a:spcAft>
                <a:spcPts val="600"/>
              </a:spcAft>
              <a:buFont typeface="Arial" panose="020B0604020202020204" pitchFamily="34" charset="0"/>
              <a:buChar char="•"/>
            </a:pPr>
            <a:r>
              <a:rPr lang="en-US" sz="1400" dirty="0">
                <a:solidFill>
                  <a:prstClr val="black">
                    <a:lumMod val="75000"/>
                    <a:lumOff val="25000"/>
                  </a:prstClr>
                </a:solidFill>
                <a:latin typeface="Segoe UI" panose="020B0502040204020203" pitchFamily="34" charset="0"/>
                <a:cs typeface="Segoe UI" panose="020B0502040204020203" pitchFamily="34" charset="0"/>
              </a:rPr>
              <a:t>Similarly to impossibility of VBB, </a:t>
            </a:r>
            <a:r>
              <a:rPr lang="en-US" sz="1400" dirty="0">
                <a:solidFill>
                  <a:schemeClr val="accent4"/>
                </a:solidFill>
                <a:latin typeface="Segoe UI" panose="020B0502040204020203" pitchFamily="34" charset="0"/>
                <a:cs typeface="Segoe UI" panose="020B0502040204020203" pitchFamily="34" charset="0"/>
              </a:rPr>
              <a:t>[ALP20] </a:t>
            </a:r>
            <a:r>
              <a:rPr lang="en-US" sz="1400" dirty="0">
                <a:solidFill>
                  <a:prstClr val="black">
                    <a:lumMod val="75000"/>
                    <a:lumOff val="25000"/>
                  </a:prstClr>
                </a:solidFill>
                <a:latin typeface="Segoe UI" panose="020B0502040204020203" pitchFamily="34" charset="0"/>
                <a:cs typeface="Segoe UI" panose="020B0502040204020203" pitchFamily="34" charset="0"/>
              </a:rPr>
              <a:t>holds for a contrived class of functions.</a:t>
            </a:r>
          </a:p>
        </p:txBody>
      </p:sp>
      <p:sp>
        <p:nvSpPr>
          <p:cNvPr id="4" name="TextBox 3">
            <a:extLst>
              <a:ext uri="{FF2B5EF4-FFF2-40B4-BE49-F238E27FC236}">
                <a16:creationId xmlns:a16="http://schemas.microsoft.com/office/drawing/2014/main" id="{61EC14B0-A4E2-4B48-B2EA-9A4698EF8528}"/>
              </a:ext>
            </a:extLst>
          </p:cNvPr>
          <p:cNvSpPr txBox="1"/>
          <p:nvPr/>
        </p:nvSpPr>
        <p:spPr>
          <a:xfrm>
            <a:off x="1691305" y="3058789"/>
            <a:ext cx="8342841" cy="914400"/>
          </a:xfrm>
          <a:prstGeom prst="rect">
            <a:avLst/>
          </a:prstGeom>
        </p:spPr>
        <p:txBody>
          <a:bodyPr vert="horz" wrap="none" lIns="91440" tIns="45720" rIns="91440" bIns="45720" rtlCol="0">
            <a:noAutofit/>
          </a:bodyPr>
          <a:lstStyle/>
          <a:p>
            <a:pPr marL="0" indent="0" algn="ctr">
              <a:lnSpc>
                <a:spcPts val="1800"/>
              </a:lnSpc>
              <a:spcAft>
                <a:spcPts val="600"/>
              </a:spcAft>
              <a:buNone/>
            </a:pPr>
            <a:r>
              <a:rPr lang="en-US" u="sng" dirty="0">
                <a:solidFill>
                  <a:prstClr val="black">
                    <a:lumMod val="75000"/>
                    <a:lumOff val="25000"/>
                  </a:prstClr>
                </a:solidFill>
                <a:latin typeface="Segoe UI" panose="020B0502040204020203" pitchFamily="34" charset="0"/>
                <a:cs typeface="Segoe UI" panose="020B0502040204020203" pitchFamily="34" charset="0"/>
              </a:rPr>
              <a:t>This thesis</a:t>
            </a:r>
          </a:p>
          <a:p>
            <a:pPr marL="0" indent="0" algn="ctr">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Are there cryptographic objects whose secret key operation is unclonable?</a:t>
            </a:r>
          </a:p>
        </p:txBody>
      </p:sp>
      <p:pic>
        <p:nvPicPr>
          <p:cNvPr id="6" name="Graphic 5" descr="Key">
            <a:extLst>
              <a:ext uri="{FF2B5EF4-FFF2-40B4-BE49-F238E27FC236}">
                <a16:creationId xmlns:a16="http://schemas.microsoft.com/office/drawing/2014/main" id="{DC0D7883-8C9F-456C-B688-E28BBB34F0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5526" y="4946256"/>
            <a:ext cx="914400" cy="914400"/>
          </a:xfrm>
          <a:prstGeom prst="rect">
            <a:avLst/>
          </a:prstGeom>
        </p:spPr>
      </p:pic>
      <p:pic>
        <p:nvPicPr>
          <p:cNvPr id="9" name="Graphic 8" descr="Key">
            <a:extLst>
              <a:ext uri="{FF2B5EF4-FFF2-40B4-BE49-F238E27FC236}">
                <a16:creationId xmlns:a16="http://schemas.microsoft.com/office/drawing/2014/main" id="{651121AF-DD9C-467F-8C3C-09A055B9AB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5526" y="4946256"/>
            <a:ext cx="914400" cy="914400"/>
          </a:xfrm>
          <a:prstGeom prst="rect">
            <a:avLst/>
          </a:prstGeom>
        </p:spPr>
      </p:pic>
    </p:spTree>
    <p:extLst>
      <p:ext uri="{BB962C8B-B14F-4D97-AF65-F5344CB8AC3E}">
        <p14:creationId xmlns:p14="http://schemas.microsoft.com/office/powerpoint/2010/main" val="4276272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42" presetClass="path" presetSubtype="0" accel="50000" decel="50000" fill="hold" nodeType="withEffect">
                                  <p:stCondLst>
                                    <p:cond delay="1000"/>
                                  </p:stCondLst>
                                  <p:childTnLst>
                                    <p:animMotion origin="layout" path="M 6.25E-7 -2.96296E-6 L 0.00013 -0.13333 " pathEditMode="relative" rAng="0" ptsTypes="AA">
                                      <p:cBhvr>
                                        <p:cTn id="30" dur="2000" fill="hold"/>
                                        <p:tgtEl>
                                          <p:spTgt spid="6"/>
                                        </p:tgtEl>
                                        <p:attrNameLst>
                                          <p:attrName>ppt_x</p:attrName>
                                          <p:attrName>ppt_y</p:attrName>
                                        </p:attrNameLst>
                                      </p:cBhvr>
                                      <p:rCtr x="0" y="-6667"/>
                                    </p:animMotion>
                                  </p:childTnLst>
                                </p:cTn>
                              </p:par>
                              <p:par>
                                <p:cTn id="31" presetID="42" presetClass="path" presetSubtype="0" accel="50000" decel="50000" fill="hold" nodeType="withEffect">
                                  <p:stCondLst>
                                    <p:cond delay="1000"/>
                                  </p:stCondLst>
                                  <p:childTnLst>
                                    <p:animMotion origin="layout" path="M 6.25E-7 -2.96296E-6 L -0.00026 0.08727 " pathEditMode="relative" rAng="0" ptsTypes="AA">
                                      <p:cBhvr>
                                        <p:cTn id="32" dur="2000" fill="hold"/>
                                        <p:tgtEl>
                                          <p:spTgt spid="9"/>
                                        </p:tgtEl>
                                        <p:attrNameLst>
                                          <p:attrName>ppt_x</p:attrName>
                                          <p:attrName>ppt_y</p:attrName>
                                        </p:attrNameLst>
                                      </p:cBhvr>
                                      <p:rCtr x="-13" y="4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D24D-3FC9-4DA2-A323-D11F6CC2C255}"/>
              </a:ext>
            </a:extLst>
          </p:cNvPr>
          <p:cNvSpPr>
            <a:spLocks noGrp="1"/>
          </p:cNvSpPr>
          <p:nvPr>
            <p:ph type="title"/>
          </p:nvPr>
        </p:nvSpPr>
        <p:spPr/>
        <p:txBody>
          <a:bodyPr/>
          <a:lstStyle/>
          <a:p>
            <a:r>
              <a:rPr lang="en-US" dirty="0"/>
              <a:t>Security Definitions Pattern</a:t>
            </a:r>
          </a:p>
        </p:txBody>
      </p:sp>
      <p:pic>
        <p:nvPicPr>
          <p:cNvPr id="4" name="Graphic 3" descr="Devil face with solid fill">
            <a:extLst>
              <a:ext uri="{FF2B5EF4-FFF2-40B4-BE49-F238E27FC236}">
                <a16:creationId xmlns:a16="http://schemas.microsoft.com/office/drawing/2014/main" id="{9EEBFC06-DC99-48EB-B14B-537B0D5035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6420" y="3033074"/>
            <a:ext cx="914400" cy="914400"/>
          </a:xfrm>
          <a:prstGeom prst="rect">
            <a:avLst/>
          </a:prstGeom>
        </p:spPr>
      </p:pic>
      <p:pic>
        <p:nvPicPr>
          <p:cNvPr id="6" name="Graphic 5" descr="Police">
            <a:extLst>
              <a:ext uri="{FF2B5EF4-FFF2-40B4-BE49-F238E27FC236}">
                <a16:creationId xmlns:a16="http://schemas.microsoft.com/office/drawing/2014/main" id="{00EBE9DE-DE24-4FFB-BC0F-854AE888F7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70255" y="3033074"/>
            <a:ext cx="914400" cy="9144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93C655C-40F1-4AEE-BB7C-B81902E21398}"/>
                  </a:ext>
                </a:extLst>
              </p:cNvPr>
              <p:cNvSpPr txBox="1"/>
              <p:nvPr/>
            </p:nvSpPr>
            <p:spPr>
              <a:xfrm>
                <a:off x="3410146" y="3319412"/>
                <a:ext cx="406923" cy="311085"/>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cs typeface="Segoe UI" panose="020B0502040204020203" pitchFamily="34" charset="0"/>
                        </a:rPr>
                        <m:t>𝑝𝑘</m:t>
                      </m:r>
                      <m:r>
                        <a:rPr lang="en-US" b="0" i="1" smtClean="0">
                          <a:solidFill>
                            <a:schemeClr val="tx1"/>
                          </a:solidFill>
                          <a:latin typeface="Cambria Math" panose="02040503050406030204" pitchFamily="18" charset="0"/>
                          <a:cs typeface="Segoe UI" panose="020B0502040204020203" pitchFamily="34" charset="0"/>
                        </a:rPr>
                        <m:t>,</m:t>
                      </m:r>
                      <m:r>
                        <a:rPr lang="en-US" b="0" i="1" smtClean="0">
                          <a:solidFill>
                            <a:schemeClr val="accent2"/>
                          </a:solidFill>
                          <a:latin typeface="Cambria Math" panose="02040503050406030204" pitchFamily="18" charset="0"/>
                          <a:cs typeface="Segoe UI" panose="020B0502040204020203" pitchFamily="34" charset="0"/>
                        </a:rPr>
                        <m:t>𝑠𝑘</m:t>
                      </m:r>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7" name="TextBox 6">
                <a:extLst>
                  <a:ext uri="{FF2B5EF4-FFF2-40B4-BE49-F238E27FC236}">
                    <a16:creationId xmlns:a16="http://schemas.microsoft.com/office/drawing/2014/main" id="{F93C655C-40F1-4AEE-BB7C-B81902E21398}"/>
                  </a:ext>
                </a:extLst>
              </p:cNvPr>
              <p:cNvSpPr txBox="1">
                <a:spLocks noRot="1" noChangeAspect="1" noMove="1" noResize="1" noEditPoints="1" noAdjustHandles="1" noChangeArrowheads="1" noChangeShapeType="1" noTextEdit="1"/>
              </p:cNvSpPr>
              <p:nvPr/>
            </p:nvSpPr>
            <p:spPr>
              <a:xfrm>
                <a:off x="3410146" y="3319412"/>
                <a:ext cx="406923" cy="311085"/>
              </a:xfrm>
              <a:prstGeom prst="rect">
                <a:avLst/>
              </a:prstGeom>
              <a:blipFill>
                <a:blip r:embed="rId7"/>
                <a:stretch>
                  <a:fillRect l="-4478" r="-86567" b="-2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91B1732-6D83-4269-9A1C-5AE3441CC11F}"/>
                  </a:ext>
                </a:extLst>
              </p:cNvPr>
              <p:cNvSpPr txBox="1"/>
              <p:nvPr/>
            </p:nvSpPr>
            <p:spPr>
              <a:xfrm>
                <a:off x="1818586" y="3291721"/>
                <a:ext cx="509048" cy="341722"/>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𝑠𝑘</m:t>
                          </m:r>
                        </m:e>
                        <m:sub>
                          <m:r>
                            <a:rPr lang="en-US" b="0" i="1" smtClean="0">
                              <a:solidFill>
                                <a:schemeClr val="accent2"/>
                              </a:solidFill>
                              <a:latin typeface="Cambria Math" panose="02040503050406030204" pitchFamily="18" charset="0"/>
                              <a:cs typeface="Segoe UI" panose="020B0502040204020203" pitchFamily="34" charset="0"/>
                            </a:rPr>
                            <m:t>0</m:t>
                          </m:r>
                        </m:sub>
                      </m:sSub>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991B1732-6D83-4269-9A1C-5AE3441CC11F}"/>
                  </a:ext>
                </a:extLst>
              </p:cNvPr>
              <p:cNvSpPr txBox="1">
                <a:spLocks noRot="1" noChangeAspect="1" noMove="1" noResize="1" noEditPoints="1" noAdjustHandles="1" noChangeArrowheads="1" noChangeShapeType="1" noTextEdit="1"/>
              </p:cNvSpPr>
              <p:nvPr/>
            </p:nvSpPr>
            <p:spPr>
              <a:xfrm>
                <a:off x="1818586" y="3291721"/>
                <a:ext cx="509048" cy="34172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3602E7-692D-4D1A-8ED7-5593F32E5BD6}"/>
                  </a:ext>
                </a:extLst>
              </p:cNvPr>
              <p:cNvSpPr txBox="1"/>
              <p:nvPr/>
            </p:nvSpPr>
            <p:spPr>
              <a:xfrm>
                <a:off x="1769096" y="3319412"/>
                <a:ext cx="509048" cy="341722"/>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𝑠𝑘</m:t>
                          </m:r>
                        </m:e>
                        <m:sub>
                          <m:r>
                            <a:rPr lang="en-US" b="0" i="1" smtClean="0">
                              <a:solidFill>
                                <a:schemeClr val="accent2"/>
                              </a:solidFill>
                              <a:latin typeface="Cambria Math" panose="02040503050406030204" pitchFamily="18" charset="0"/>
                              <a:cs typeface="Segoe UI" panose="020B0502040204020203" pitchFamily="34" charset="0"/>
                            </a:rPr>
                            <m:t>1</m:t>
                          </m:r>
                        </m:sub>
                      </m:sSub>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9" name="TextBox 8">
                <a:extLst>
                  <a:ext uri="{FF2B5EF4-FFF2-40B4-BE49-F238E27FC236}">
                    <a16:creationId xmlns:a16="http://schemas.microsoft.com/office/drawing/2014/main" id="{383602E7-692D-4D1A-8ED7-5593F32E5BD6}"/>
                  </a:ext>
                </a:extLst>
              </p:cNvPr>
              <p:cNvSpPr txBox="1">
                <a:spLocks noRot="1" noChangeAspect="1" noMove="1" noResize="1" noEditPoints="1" noAdjustHandles="1" noChangeArrowheads="1" noChangeShapeType="1" noTextEdit="1"/>
              </p:cNvSpPr>
              <p:nvPr/>
            </p:nvSpPr>
            <p:spPr>
              <a:xfrm>
                <a:off x="1769096" y="3319412"/>
                <a:ext cx="509048" cy="341722"/>
              </a:xfrm>
              <a:prstGeom prst="rect">
                <a:avLst/>
              </a:prstGeom>
              <a:blipFill>
                <a:blip r:embed="rId9"/>
                <a:stretch>
                  <a:fillRect/>
                </a:stretch>
              </a:blipFill>
            </p:spPr>
            <p:txBody>
              <a:bodyPr/>
              <a:lstStyle/>
              <a:p>
                <a:r>
                  <a:rPr lang="en-US">
                    <a:noFill/>
                  </a:rPr>
                  <a:t> </a:t>
                </a:r>
              </a:p>
            </p:txBody>
          </p:sp>
        </mc:Fallback>
      </mc:AlternateContent>
      <p:pic>
        <p:nvPicPr>
          <p:cNvPr id="10" name="Graphic 9" descr="Devil face with solid fill">
            <a:extLst>
              <a:ext uri="{FF2B5EF4-FFF2-40B4-BE49-F238E27FC236}">
                <a16:creationId xmlns:a16="http://schemas.microsoft.com/office/drawing/2014/main" id="{48FC1F85-8095-4717-A4BE-817CEE3DA1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1739" y="3033074"/>
            <a:ext cx="914400" cy="914400"/>
          </a:xfrm>
          <a:prstGeom prst="rect">
            <a:avLst/>
          </a:prstGeom>
        </p:spPr>
      </p:pic>
      <p:pic>
        <p:nvPicPr>
          <p:cNvPr id="11" name="Graphic 10" descr="Police">
            <a:extLst>
              <a:ext uri="{FF2B5EF4-FFF2-40B4-BE49-F238E27FC236}">
                <a16:creationId xmlns:a16="http://schemas.microsoft.com/office/drawing/2014/main" id="{CAE6D62E-F88D-44C3-874D-42556DF219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15574" y="3033074"/>
            <a:ext cx="914400" cy="9144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E12B486-4018-4624-8F01-10D1BFAAD2D2}"/>
                  </a:ext>
                </a:extLst>
              </p:cNvPr>
              <p:cNvSpPr txBox="1"/>
              <p:nvPr/>
            </p:nvSpPr>
            <p:spPr>
              <a:xfrm>
                <a:off x="9193493" y="3334731"/>
                <a:ext cx="406923" cy="311085"/>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cs typeface="Segoe UI" panose="020B0502040204020203" pitchFamily="34" charset="0"/>
                        </a:rPr>
                        <m:t>𝑐𝑟𝑠</m:t>
                      </m:r>
                    </m:oMath>
                  </m:oMathPara>
                </a14:m>
                <a:endParaRPr lang="en-US" dirty="0">
                  <a:solidFill>
                    <a:schemeClr val="tx1"/>
                  </a:solidFill>
                  <a:latin typeface="Segoe UI" panose="020B0502040204020203" pitchFamily="34" charset="0"/>
                  <a:cs typeface="Segoe UI" panose="020B0502040204020203" pitchFamily="34" charset="0"/>
                </a:endParaRPr>
              </a:p>
            </p:txBody>
          </p:sp>
        </mc:Choice>
        <mc:Fallback xmlns="">
          <p:sp>
            <p:nvSpPr>
              <p:cNvPr id="12" name="TextBox 11">
                <a:extLst>
                  <a:ext uri="{FF2B5EF4-FFF2-40B4-BE49-F238E27FC236}">
                    <a16:creationId xmlns:a16="http://schemas.microsoft.com/office/drawing/2014/main" id="{DE12B486-4018-4624-8F01-10D1BFAAD2D2}"/>
                  </a:ext>
                </a:extLst>
              </p:cNvPr>
              <p:cNvSpPr txBox="1">
                <a:spLocks noRot="1" noChangeAspect="1" noMove="1" noResize="1" noEditPoints="1" noAdjustHandles="1" noChangeArrowheads="1" noChangeShapeType="1" noTextEdit="1"/>
              </p:cNvSpPr>
              <p:nvPr/>
            </p:nvSpPr>
            <p:spPr>
              <a:xfrm>
                <a:off x="9193493" y="3334731"/>
                <a:ext cx="406923" cy="311085"/>
              </a:xfrm>
              <a:prstGeom prst="rect">
                <a:avLst/>
              </a:prstGeom>
              <a:blipFill>
                <a:blip r:embed="rId12"/>
                <a:stretch>
                  <a:fillRect r="-164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14E0A25-851C-4D52-B4B0-45789B9E3E45}"/>
                  </a:ext>
                </a:extLst>
              </p:cNvPr>
              <p:cNvSpPr txBox="1"/>
              <p:nvPr/>
            </p:nvSpPr>
            <p:spPr>
              <a:xfrm>
                <a:off x="7363905" y="3291721"/>
                <a:ext cx="509048" cy="341722"/>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𝑠𝑘</m:t>
                          </m:r>
                        </m:e>
                        <m:sub>
                          <m:r>
                            <a:rPr lang="en-US" b="0" i="1" smtClean="0">
                              <a:solidFill>
                                <a:schemeClr val="accent2"/>
                              </a:solidFill>
                              <a:latin typeface="Cambria Math" panose="02040503050406030204" pitchFamily="18" charset="0"/>
                              <a:cs typeface="Segoe UI" panose="020B0502040204020203" pitchFamily="34" charset="0"/>
                            </a:rPr>
                            <m:t>0</m:t>
                          </m:r>
                        </m:sub>
                      </m:sSub>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13" name="TextBox 12">
                <a:extLst>
                  <a:ext uri="{FF2B5EF4-FFF2-40B4-BE49-F238E27FC236}">
                    <a16:creationId xmlns:a16="http://schemas.microsoft.com/office/drawing/2014/main" id="{C14E0A25-851C-4D52-B4B0-45789B9E3E45}"/>
                  </a:ext>
                </a:extLst>
              </p:cNvPr>
              <p:cNvSpPr txBox="1">
                <a:spLocks noRot="1" noChangeAspect="1" noMove="1" noResize="1" noEditPoints="1" noAdjustHandles="1" noChangeArrowheads="1" noChangeShapeType="1" noTextEdit="1"/>
              </p:cNvSpPr>
              <p:nvPr/>
            </p:nvSpPr>
            <p:spPr>
              <a:xfrm>
                <a:off x="7363905" y="3291721"/>
                <a:ext cx="509048" cy="34172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7FCFAB4-928B-4F6D-925B-1B7CEFE7B5F4}"/>
                  </a:ext>
                </a:extLst>
              </p:cNvPr>
              <p:cNvSpPr txBox="1"/>
              <p:nvPr/>
            </p:nvSpPr>
            <p:spPr>
              <a:xfrm>
                <a:off x="7314415" y="3319412"/>
                <a:ext cx="509048" cy="341722"/>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cs typeface="Segoe UI" panose="020B0502040204020203" pitchFamily="34" charset="0"/>
                            </a:rPr>
                          </m:ctrlPr>
                        </m:sSubPr>
                        <m:e>
                          <m:r>
                            <a:rPr lang="en-US" b="0" i="1" smtClean="0">
                              <a:solidFill>
                                <a:schemeClr val="accent2"/>
                              </a:solidFill>
                              <a:latin typeface="Cambria Math" panose="02040503050406030204" pitchFamily="18" charset="0"/>
                              <a:cs typeface="Segoe UI" panose="020B0502040204020203" pitchFamily="34" charset="0"/>
                            </a:rPr>
                            <m:t>𝑠𝑘</m:t>
                          </m:r>
                        </m:e>
                        <m:sub>
                          <m:r>
                            <a:rPr lang="en-US" b="0" i="1" smtClean="0">
                              <a:solidFill>
                                <a:schemeClr val="accent2"/>
                              </a:solidFill>
                              <a:latin typeface="Cambria Math" panose="02040503050406030204" pitchFamily="18" charset="0"/>
                              <a:cs typeface="Segoe UI" panose="020B0502040204020203" pitchFamily="34" charset="0"/>
                            </a:rPr>
                            <m:t>1</m:t>
                          </m:r>
                        </m:sub>
                      </m:sSub>
                    </m:oMath>
                  </m:oMathPara>
                </a14:m>
                <a:endParaRPr lang="en-US" dirty="0">
                  <a:solidFill>
                    <a:schemeClr val="accent2"/>
                  </a:solidFill>
                  <a:latin typeface="Segoe UI" panose="020B0502040204020203" pitchFamily="34" charset="0"/>
                  <a:cs typeface="Segoe UI" panose="020B0502040204020203" pitchFamily="34" charset="0"/>
                </a:endParaRPr>
              </a:p>
            </p:txBody>
          </p:sp>
        </mc:Choice>
        <mc:Fallback xmlns="">
          <p:sp>
            <p:nvSpPr>
              <p:cNvPr id="14" name="TextBox 13">
                <a:extLst>
                  <a:ext uri="{FF2B5EF4-FFF2-40B4-BE49-F238E27FC236}">
                    <a16:creationId xmlns:a16="http://schemas.microsoft.com/office/drawing/2014/main" id="{07FCFAB4-928B-4F6D-925B-1B7CEFE7B5F4}"/>
                  </a:ext>
                </a:extLst>
              </p:cNvPr>
              <p:cNvSpPr txBox="1">
                <a:spLocks noRot="1" noChangeAspect="1" noMove="1" noResize="1" noEditPoints="1" noAdjustHandles="1" noChangeArrowheads="1" noChangeShapeType="1" noTextEdit="1"/>
              </p:cNvSpPr>
              <p:nvPr/>
            </p:nvSpPr>
            <p:spPr>
              <a:xfrm>
                <a:off x="7314415" y="3319412"/>
                <a:ext cx="509048" cy="34172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F07F433-47C5-47AC-823A-E96204E0C08E}"/>
                  </a:ext>
                </a:extLst>
              </p:cNvPr>
              <p:cNvSpPr txBox="1"/>
              <p:nvPr/>
            </p:nvSpPr>
            <p:spPr>
              <a:xfrm>
                <a:off x="7376872" y="3334730"/>
                <a:ext cx="406923" cy="311085"/>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5" name="TextBox 14">
                <a:extLst>
                  <a:ext uri="{FF2B5EF4-FFF2-40B4-BE49-F238E27FC236}">
                    <a16:creationId xmlns:a16="http://schemas.microsoft.com/office/drawing/2014/main" id="{7F07F433-47C5-47AC-823A-E96204E0C08E}"/>
                  </a:ext>
                </a:extLst>
              </p:cNvPr>
              <p:cNvSpPr txBox="1">
                <a:spLocks noRot="1" noChangeAspect="1" noMove="1" noResize="1" noEditPoints="1" noAdjustHandles="1" noChangeArrowheads="1" noChangeShapeType="1" noTextEdit="1"/>
              </p:cNvSpPr>
              <p:nvPr/>
            </p:nvSpPr>
            <p:spPr>
              <a:xfrm>
                <a:off x="7376872" y="3334730"/>
                <a:ext cx="406923" cy="311085"/>
              </a:xfrm>
              <a:prstGeom prst="rect">
                <a:avLst/>
              </a:prstGeom>
              <a:blipFill>
                <a:blip r:embed="rId15"/>
                <a:stretch>
                  <a:fillRect l="-4478" r="-11940" b="-23529"/>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90A30862-48E7-4CD6-82E7-102E0102D1E8}"/>
              </a:ext>
            </a:extLst>
          </p:cNvPr>
          <p:cNvSpPr txBox="1"/>
          <p:nvPr/>
        </p:nvSpPr>
        <p:spPr>
          <a:xfrm>
            <a:off x="2480820" y="4901938"/>
            <a:ext cx="1197204" cy="424206"/>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Honestly</a:t>
            </a:r>
          </a:p>
        </p:txBody>
      </p:sp>
      <p:sp>
        <p:nvSpPr>
          <p:cNvPr id="17" name="TextBox 16">
            <a:extLst>
              <a:ext uri="{FF2B5EF4-FFF2-40B4-BE49-F238E27FC236}">
                <a16:creationId xmlns:a16="http://schemas.microsoft.com/office/drawing/2014/main" id="{030E1CC9-8CB1-47A2-A538-3DCF03F2E582}"/>
              </a:ext>
            </a:extLst>
          </p:cNvPr>
          <p:cNvSpPr txBox="1"/>
          <p:nvPr/>
        </p:nvSpPr>
        <p:spPr>
          <a:xfrm>
            <a:off x="8199750" y="4901938"/>
            <a:ext cx="1400666" cy="424206"/>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Dishonestly</a:t>
            </a:r>
          </a:p>
        </p:txBody>
      </p:sp>
    </p:spTree>
    <p:extLst>
      <p:ext uri="{BB962C8B-B14F-4D97-AF65-F5344CB8AC3E}">
        <p14:creationId xmlns:p14="http://schemas.microsoft.com/office/powerpoint/2010/main" val="1025321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96296E-6 L -0.15039 0.00023 " pathEditMode="relative" rAng="0" ptsTypes="AA">
                                      <p:cBhvr>
                                        <p:cTn id="6" dur="2000" fill="hold"/>
                                        <p:tgtEl>
                                          <p:spTgt spid="7"/>
                                        </p:tgtEl>
                                        <p:attrNameLst>
                                          <p:attrName>ppt_x</p:attrName>
                                          <p:attrName>ppt_y</p:attrName>
                                        </p:attrNameLst>
                                      </p:cBhvr>
                                      <p:rCtr x="-7526" y="0"/>
                                    </p:animMotion>
                                  </p:childTnLst>
                                </p:cTn>
                              </p:par>
                              <p:par>
                                <p:cTn id="7" presetID="10" presetClass="exit" presetSubtype="0" fill="hold" grpId="1" nodeType="withEffect">
                                  <p:stCondLst>
                                    <p:cond delay="1300"/>
                                  </p:stCondLst>
                                  <p:childTnLst>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4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42" presetClass="path" presetSubtype="0" accel="50000" decel="50000" fill="hold" grpId="1" nodeType="withEffect">
                                  <p:stCondLst>
                                    <p:cond delay="0"/>
                                  </p:stCondLst>
                                  <p:childTnLst>
                                    <p:animMotion origin="layout" path="M 4.58333E-6 3.7037E-6 L 0.09765 0.10902 " pathEditMode="relative" rAng="0" ptsTypes="AA">
                                      <p:cBhvr>
                                        <p:cTn id="19" dur="2000" fill="hold"/>
                                        <p:tgtEl>
                                          <p:spTgt spid="9"/>
                                        </p:tgtEl>
                                        <p:attrNameLst>
                                          <p:attrName>ppt_x</p:attrName>
                                          <p:attrName>ppt_y</p:attrName>
                                        </p:attrNameLst>
                                      </p:cBhvr>
                                      <p:rCtr x="4883" y="5440"/>
                                    </p:animMotion>
                                  </p:childTnLst>
                                </p:cTn>
                              </p:par>
                              <p:par>
                                <p:cTn id="20" presetID="42" presetClass="path" presetSubtype="0" accel="50000" decel="50000" fill="hold" grpId="1" nodeType="withEffect">
                                  <p:stCondLst>
                                    <p:cond delay="0"/>
                                  </p:stCondLst>
                                  <p:childTnLst>
                                    <p:animMotion origin="layout" path="M -2.08333E-6 -1.11111E-6 L 0.09206 -0.09444 " pathEditMode="relative" rAng="0" ptsTypes="AA">
                                      <p:cBhvr>
                                        <p:cTn id="21" dur="2000" fill="hold"/>
                                        <p:tgtEl>
                                          <p:spTgt spid="8"/>
                                        </p:tgtEl>
                                        <p:attrNameLst>
                                          <p:attrName>ppt_x</p:attrName>
                                          <p:attrName>ppt_y</p:attrName>
                                        </p:attrNameLst>
                                      </p:cBhvr>
                                      <p:rCtr x="4596" y="-4722"/>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125E-6 2.22222E-6 L -0.15039 0.00023 " pathEditMode="relative" rAng="0" ptsTypes="AA">
                                      <p:cBhvr>
                                        <p:cTn id="25" dur="2000" fill="hold"/>
                                        <p:tgtEl>
                                          <p:spTgt spid="12"/>
                                        </p:tgtEl>
                                        <p:attrNameLst>
                                          <p:attrName>ppt_x</p:attrName>
                                          <p:attrName>ppt_y</p:attrName>
                                        </p:attrNameLst>
                                      </p:cBhvr>
                                      <p:rCtr x="-7526" y="0"/>
                                    </p:animMotion>
                                  </p:childTnLst>
                                </p:cTn>
                              </p:par>
                              <p:par>
                                <p:cTn id="26" presetID="10" presetClass="exit" presetSubtype="0" fill="hold" grpId="1" nodeType="withEffect">
                                  <p:stCondLst>
                                    <p:cond delay="130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4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4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4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42" presetClass="path" presetSubtype="0" accel="50000" decel="50000" fill="hold" grpId="1" nodeType="withEffect">
                                  <p:stCondLst>
                                    <p:cond delay="0"/>
                                  </p:stCondLst>
                                  <p:childTnLst>
                                    <p:animMotion origin="layout" path="M -3.33333E-6 3.7037E-6 L 0.09766 0.10902 " pathEditMode="relative" rAng="0" ptsTypes="AA">
                                      <p:cBhvr>
                                        <p:cTn id="41" dur="2000" fill="hold"/>
                                        <p:tgtEl>
                                          <p:spTgt spid="14"/>
                                        </p:tgtEl>
                                        <p:attrNameLst>
                                          <p:attrName>ppt_x</p:attrName>
                                          <p:attrName>ppt_y</p:attrName>
                                        </p:attrNameLst>
                                      </p:cBhvr>
                                      <p:rCtr x="4883" y="5440"/>
                                    </p:animMotion>
                                  </p:childTnLst>
                                </p:cTn>
                              </p:par>
                              <p:par>
                                <p:cTn id="42" presetID="42" presetClass="path" presetSubtype="0" accel="50000" decel="50000" fill="hold" grpId="1" nodeType="withEffect">
                                  <p:stCondLst>
                                    <p:cond delay="0"/>
                                  </p:stCondLst>
                                  <p:childTnLst>
                                    <p:animMotion origin="layout" path="M 2.08333E-7 -1.11111E-6 L 0.09206 -0.09444 " pathEditMode="relative" rAng="0" ptsTypes="AA">
                                      <p:cBhvr>
                                        <p:cTn id="43" dur="2000" fill="hold"/>
                                        <p:tgtEl>
                                          <p:spTgt spid="13"/>
                                        </p:tgtEl>
                                        <p:attrNameLst>
                                          <p:attrName>ppt_x</p:attrName>
                                          <p:attrName>ppt_y</p:attrName>
                                        </p:attrNameLst>
                                      </p:cBhvr>
                                      <p:rCtr x="4596" y="-4722"/>
                                    </p:animMotion>
                                  </p:childTnLst>
                                </p:cTn>
                              </p:par>
                              <p:par>
                                <p:cTn id="44" presetID="42" presetClass="path" presetSubtype="0" accel="50000" decel="50000" fill="hold" grpId="1" nodeType="withEffect">
                                  <p:stCondLst>
                                    <p:cond delay="0"/>
                                  </p:stCondLst>
                                  <p:childTnLst>
                                    <p:animMotion origin="layout" path="M -4.79167E-6 2.22222E-6 L 0.14896 2.22222E-6 " pathEditMode="relative" rAng="0" ptsTypes="AA">
                                      <p:cBhvr>
                                        <p:cTn id="45" dur="2000" fill="hold"/>
                                        <p:tgtEl>
                                          <p:spTgt spid="15"/>
                                        </p:tgtEl>
                                        <p:attrNameLst>
                                          <p:attrName>ppt_x</p:attrName>
                                          <p:attrName>ppt_y</p:attrName>
                                        </p:attrNameLst>
                                      </p:cBhvr>
                                      <p:rCtr x="744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2" grpId="0"/>
      <p:bldP spid="12" grpId="1"/>
      <p:bldP spid="13" grpId="0"/>
      <p:bldP spid="13" grpId="1"/>
      <p:bldP spid="14" grpId="0"/>
      <p:bldP spid="14" grpId="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277D-C899-4CEE-8134-70A12C01A6DE}"/>
              </a:ext>
            </a:extLst>
          </p:cNvPr>
          <p:cNvSpPr>
            <a:spLocks noGrp="1"/>
          </p:cNvSpPr>
          <p:nvPr>
            <p:ph type="title"/>
          </p:nvPr>
        </p:nvSpPr>
        <p:spPr/>
        <p:txBody>
          <a:bodyPr/>
          <a:lstStyle/>
          <a:p>
            <a:r>
              <a:rPr lang="en-US" dirty="0"/>
              <a:t>Motivation: Traitor Tracing [CFN94]</a:t>
            </a:r>
          </a:p>
        </p:txBody>
      </p:sp>
      <p:pic>
        <p:nvPicPr>
          <p:cNvPr id="20" name="Graphic 19" descr="Marketing">
            <a:extLst>
              <a:ext uri="{FF2B5EF4-FFF2-40B4-BE49-F238E27FC236}">
                <a16:creationId xmlns:a16="http://schemas.microsoft.com/office/drawing/2014/main" id="{209E1F2D-D1E2-41E4-B6C0-3CA4783726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4583" y="3453413"/>
            <a:ext cx="914400" cy="914400"/>
          </a:xfrm>
          <a:prstGeom prst="rect">
            <a:avLst/>
          </a:prstGeom>
        </p:spPr>
      </p:pic>
      <p:pic>
        <p:nvPicPr>
          <p:cNvPr id="21" name="Graphic 20" descr="Detective">
            <a:extLst>
              <a:ext uri="{FF2B5EF4-FFF2-40B4-BE49-F238E27FC236}">
                <a16:creationId xmlns:a16="http://schemas.microsoft.com/office/drawing/2014/main" id="{5128C588-64BD-4739-A81D-F24111EEC1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8420" y="5585911"/>
            <a:ext cx="914400" cy="914400"/>
          </a:xfrm>
          <a:prstGeom prst="rect">
            <a:avLst/>
          </a:prstGeom>
        </p:spPr>
      </p:pic>
      <p:pic>
        <p:nvPicPr>
          <p:cNvPr id="22" name="Graphic 21" descr="Police">
            <a:extLst>
              <a:ext uri="{FF2B5EF4-FFF2-40B4-BE49-F238E27FC236}">
                <a16:creationId xmlns:a16="http://schemas.microsoft.com/office/drawing/2014/main" id="{68CC34EB-E6BD-4DA2-B242-C988977A02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98420" y="4259931"/>
            <a:ext cx="914400" cy="914400"/>
          </a:xfrm>
          <a:prstGeom prst="rect">
            <a:avLst/>
          </a:prstGeom>
        </p:spPr>
      </p:pic>
      <p:pic>
        <p:nvPicPr>
          <p:cNvPr id="23" name="Graphic 22" descr="Firefighter">
            <a:extLst>
              <a:ext uri="{FF2B5EF4-FFF2-40B4-BE49-F238E27FC236}">
                <a16:creationId xmlns:a16="http://schemas.microsoft.com/office/drawing/2014/main" id="{73FBD551-773D-4A9E-84FF-4A24ECEC70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98420" y="2933951"/>
            <a:ext cx="914400" cy="914400"/>
          </a:xfrm>
          <a:prstGeom prst="rect">
            <a:avLst/>
          </a:prstGeom>
        </p:spPr>
      </p:pic>
      <p:pic>
        <p:nvPicPr>
          <p:cNvPr id="24" name="Graphic 23" descr="Captain">
            <a:extLst>
              <a:ext uri="{FF2B5EF4-FFF2-40B4-BE49-F238E27FC236}">
                <a16:creationId xmlns:a16="http://schemas.microsoft.com/office/drawing/2014/main" id="{88286B66-47D3-41E3-B318-D2E9DB95141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98420" y="1607971"/>
            <a:ext cx="914400" cy="914400"/>
          </a:xfrm>
          <a:prstGeom prst="rect">
            <a:avLst/>
          </a:prstGeom>
        </p:spPr>
      </p:pic>
      <p:cxnSp>
        <p:nvCxnSpPr>
          <p:cNvPr id="25" name="Straight Arrow Connector 24">
            <a:extLst>
              <a:ext uri="{FF2B5EF4-FFF2-40B4-BE49-F238E27FC236}">
                <a16:creationId xmlns:a16="http://schemas.microsoft.com/office/drawing/2014/main" id="{630DA0C9-C589-4C58-9E3A-E19FAEA6CA89}"/>
              </a:ext>
            </a:extLst>
          </p:cNvPr>
          <p:cNvCxnSpPr>
            <a:cxnSpLocks/>
            <a:stCxn id="20" idx="3"/>
            <a:endCxn id="24" idx="1"/>
          </p:cNvCxnSpPr>
          <p:nvPr/>
        </p:nvCxnSpPr>
        <p:spPr>
          <a:xfrm flipV="1">
            <a:off x="2598983" y="2065171"/>
            <a:ext cx="6099437" cy="18454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7FDD498-ACE6-4230-B98E-1D624E45A229}"/>
              </a:ext>
            </a:extLst>
          </p:cNvPr>
          <p:cNvCxnSpPr>
            <a:cxnSpLocks/>
            <a:stCxn id="20" idx="3"/>
            <a:endCxn id="33" idx="1"/>
          </p:cNvCxnSpPr>
          <p:nvPr/>
        </p:nvCxnSpPr>
        <p:spPr>
          <a:xfrm flipV="1">
            <a:off x="2598983" y="3391151"/>
            <a:ext cx="6099437" cy="519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FC1707DB-BFEA-4B02-BCEF-8253961C5CCC}"/>
              </a:ext>
            </a:extLst>
          </p:cNvPr>
          <p:cNvCxnSpPr>
            <a:cxnSpLocks/>
            <a:stCxn id="20" idx="3"/>
            <a:endCxn id="22" idx="1"/>
          </p:cNvCxnSpPr>
          <p:nvPr/>
        </p:nvCxnSpPr>
        <p:spPr>
          <a:xfrm>
            <a:off x="2598983" y="3910613"/>
            <a:ext cx="6099437" cy="806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7A87FBFF-296E-40D7-A57E-A4716017A97C}"/>
              </a:ext>
            </a:extLst>
          </p:cNvPr>
          <p:cNvCxnSpPr>
            <a:cxnSpLocks/>
            <a:stCxn id="20" idx="3"/>
            <a:endCxn id="21" idx="1"/>
          </p:cNvCxnSpPr>
          <p:nvPr/>
        </p:nvCxnSpPr>
        <p:spPr>
          <a:xfrm>
            <a:off x="2598983" y="3910613"/>
            <a:ext cx="6099437" cy="2132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B891E56-D5FB-4D1E-8304-352BF14BCA9A}"/>
                  </a:ext>
                </a:extLst>
              </p:cNvPr>
              <p:cNvSpPr txBox="1"/>
              <p:nvPr/>
            </p:nvSpPr>
            <p:spPr>
              <a:xfrm rot="20560485">
                <a:off x="5403323" y="2483821"/>
                <a:ext cx="1241045"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𝑝𝑘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oMath>
                  </m:oMathPara>
                </a14:m>
                <a:endParaRPr lang="en-US" dirty="0"/>
              </a:p>
            </p:txBody>
          </p:sp>
        </mc:Choice>
        <mc:Fallback xmlns="">
          <p:sp>
            <p:nvSpPr>
              <p:cNvPr id="29" name="TextBox 28">
                <a:extLst>
                  <a:ext uri="{FF2B5EF4-FFF2-40B4-BE49-F238E27FC236}">
                    <a16:creationId xmlns:a16="http://schemas.microsoft.com/office/drawing/2014/main" id="{3B891E56-D5FB-4D1E-8304-352BF14BCA9A}"/>
                  </a:ext>
                </a:extLst>
              </p:cNvPr>
              <p:cNvSpPr txBox="1">
                <a:spLocks noRot="1" noChangeAspect="1" noMove="1" noResize="1" noEditPoints="1" noAdjustHandles="1" noChangeArrowheads="1" noChangeShapeType="1" noTextEdit="1"/>
              </p:cNvSpPr>
              <p:nvPr/>
            </p:nvSpPr>
            <p:spPr>
              <a:xfrm rot="20560485">
                <a:off x="5403323" y="2483821"/>
                <a:ext cx="1241045" cy="39074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9C684A5-7AFE-46BD-B77C-21CDC7444FF4}"/>
                  </a:ext>
                </a:extLst>
              </p:cNvPr>
              <p:cNvSpPr txBox="1"/>
              <p:nvPr/>
            </p:nvSpPr>
            <p:spPr>
              <a:xfrm rot="21283118">
                <a:off x="5475477" y="3236548"/>
                <a:ext cx="1241045"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𝑝𝑘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oMath>
                  </m:oMathPara>
                </a14:m>
                <a:endParaRPr lang="en-US" dirty="0"/>
              </a:p>
            </p:txBody>
          </p:sp>
        </mc:Choice>
        <mc:Fallback xmlns="">
          <p:sp>
            <p:nvSpPr>
              <p:cNvPr id="30" name="TextBox 29">
                <a:extLst>
                  <a:ext uri="{FF2B5EF4-FFF2-40B4-BE49-F238E27FC236}">
                    <a16:creationId xmlns:a16="http://schemas.microsoft.com/office/drawing/2014/main" id="{29C684A5-7AFE-46BD-B77C-21CDC7444FF4}"/>
                  </a:ext>
                </a:extLst>
              </p:cNvPr>
              <p:cNvSpPr txBox="1">
                <a:spLocks noRot="1" noChangeAspect="1" noMove="1" noResize="1" noEditPoints="1" noAdjustHandles="1" noChangeArrowheads="1" noChangeShapeType="1" noTextEdit="1"/>
              </p:cNvSpPr>
              <p:nvPr/>
            </p:nvSpPr>
            <p:spPr>
              <a:xfrm rot="21283118">
                <a:off x="5475477" y="3236548"/>
                <a:ext cx="1241045" cy="39074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303C128-E719-46AA-8E05-0FB014F32FD9}"/>
                  </a:ext>
                </a:extLst>
              </p:cNvPr>
              <p:cNvSpPr txBox="1"/>
              <p:nvPr/>
            </p:nvSpPr>
            <p:spPr>
              <a:xfrm rot="444259">
                <a:off x="5476770" y="3970209"/>
                <a:ext cx="1241045"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𝑝𝑘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oMath>
                  </m:oMathPara>
                </a14:m>
                <a:endParaRPr lang="en-US" dirty="0"/>
              </a:p>
            </p:txBody>
          </p:sp>
        </mc:Choice>
        <mc:Fallback xmlns="">
          <p:sp>
            <p:nvSpPr>
              <p:cNvPr id="31" name="TextBox 30">
                <a:extLst>
                  <a:ext uri="{FF2B5EF4-FFF2-40B4-BE49-F238E27FC236}">
                    <a16:creationId xmlns:a16="http://schemas.microsoft.com/office/drawing/2014/main" id="{D303C128-E719-46AA-8E05-0FB014F32FD9}"/>
                  </a:ext>
                </a:extLst>
              </p:cNvPr>
              <p:cNvSpPr txBox="1">
                <a:spLocks noRot="1" noChangeAspect="1" noMove="1" noResize="1" noEditPoints="1" noAdjustHandles="1" noChangeArrowheads="1" noChangeShapeType="1" noTextEdit="1"/>
              </p:cNvSpPr>
              <p:nvPr/>
            </p:nvSpPr>
            <p:spPr>
              <a:xfrm rot="444259">
                <a:off x="5476770" y="3970209"/>
                <a:ext cx="1241045" cy="390748"/>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B48F065-582B-4230-8316-6114B8ADAE64}"/>
                  </a:ext>
                </a:extLst>
              </p:cNvPr>
              <p:cNvSpPr txBox="1"/>
              <p:nvPr/>
            </p:nvSpPr>
            <p:spPr>
              <a:xfrm rot="1175415">
                <a:off x="5461299" y="4748785"/>
                <a:ext cx="1241045"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𝑝𝑘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oMath>
                  </m:oMathPara>
                </a14:m>
                <a:endParaRPr lang="en-US" dirty="0"/>
              </a:p>
            </p:txBody>
          </p:sp>
        </mc:Choice>
        <mc:Fallback xmlns="">
          <p:sp>
            <p:nvSpPr>
              <p:cNvPr id="32" name="TextBox 31">
                <a:extLst>
                  <a:ext uri="{FF2B5EF4-FFF2-40B4-BE49-F238E27FC236}">
                    <a16:creationId xmlns:a16="http://schemas.microsoft.com/office/drawing/2014/main" id="{7B48F065-582B-4230-8316-6114B8ADAE64}"/>
                  </a:ext>
                </a:extLst>
              </p:cNvPr>
              <p:cNvSpPr txBox="1">
                <a:spLocks noRot="1" noChangeAspect="1" noMove="1" noResize="1" noEditPoints="1" noAdjustHandles="1" noChangeArrowheads="1" noChangeShapeType="1" noTextEdit="1"/>
              </p:cNvSpPr>
              <p:nvPr/>
            </p:nvSpPr>
            <p:spPr>
              <a:xfrm rot="1175415">
                <a:off x="5461299" y="4748785"/>
                <a:ext cx="1241045" cy="390748"/>
              </a:xfrm>
              <a:prstGeom prst="rect">
                <a:avLst/>
              </a:prstGeom>
              <a:blipFill>
                <a:blip r:embed="rId16"/>
                <a:stretch>
                  <a:fillRect/>
                </a:stretch>
              </a:blipFill>
            </p:spPr>
            <p:txBody>
              <a:bodyPr/>
              <a:lstStyle/>
              <a:p>
                <a:r>
                  <a:rPr lang="en-US">
                    <a:noFill/>
                  </a:rPr>
                  <a:t> </a:t>
                </a:r>
              </a:p>
            </p:txBody>
          </p:sp>
        </mc:Fallback>
      </mc:AlternateContent>
      <p:pic>
        <p:nvPicPr>
          <p:cNvPr id="33" name="Graphic 32" descr="Firefighter">
            <a:extLst>
              <a:ext uri="{FF2B5EF4-FFF2-40B4-BE49-F238E27FC236}">
                <a16:creationId xmlns:a16="http://schemas.microsoft.com/office/drawing/2014/main" id="{DDF4616A-AA21-4B53-95B7-42CB3C17FFC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698420" y="2933951"/>
            <a:ext cx="914400" cy="914400"/>
          </a:xfrm>
          <a:prstGeom prst="rect">
            <a:avLst/>
          </a:prstGeom>
        </p:spPr>
      </p:pic>
      <p:pic>
        <p:nvPicPr>
          <p:cNvPr id="34" name="Graphic 33" descr="Megaphone">
            <a:extLst>
              <a:ext uri="{FF2B5EF4-FFF2-40B4-BE49-F238E27FC236}">
                <a16:creationId xmlns:a16="http://schemas.microsoft.com/office/drawing/2014/main" id="{4499731C-B580-4D52-B5BF-487E2934241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497943" y="2690928"/>
            <a:ext cx="914400" cy="914400"/>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922CCD9-720D-4ABF-AFCB-1A2491310E3F}"/>
                  </a:ext>
                </a:extLst>
              </p:cNvPr>
              <p:cNvSpPr txBox="1"/>
              <p:nvPr/>
            </p:nvSpPr>
            <p:spPr>
              <a:xfrm>
                <a:off x="8929377" y="2373439"/>
                <a:ext cx="452486" cy="31748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𝑠𝑘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36" name="TextBox 35">
                <a:extLst>
                  <a:ext uri="{FF2B5EF4-FFF2-40B4-BE49-F238E27FC236}">
                    <a16:creationId xmlns:a16="http://schemas.microsoft.com/office/drawing/2014/main" id="{8922CCD9-720D-4ABF-AFCB-1A2491310E3F}"/>
                  </a:ext>
                </a:extLst>
              </p:cNvPr>
              <p:cNvSpPr txBox="1">
                <a:spLocks noRot="1" noChangeAspect="1" noMove="1" noResize="1" noEditPoints="1" noAdjustHandles="1" noChangeArrowheads="1" noChangeShapeType="1" noTextEdit="1"/>
              </p:cNvSpPr>
              <p:nvPr/>
            </p:nvSpPr>
            <p:spPr>
              <a:xfrm>
                <a:off x="8929377" y="2373439"/>
                <a:ext cx="452486" cy="317489"/>
              </a:xfrm>
              <a:prstGeom prst="rect">
                <a:avLst/>
              </a:prstGeom>
              <a:blipFill>
                <a:blip r:embed="rId21"/>
                <a:stretch>
                  <a:fillRect r="-5405"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D6A4963-AA74-48AA-919D-DA5114A86586}"/>
                  </a:ext>
                </a:extLst>
              </p:cNvPr>
              <p:cNvSpPr txBox="1"/>
              <p:nvPr/>
            </p:nvSpPr>
            <p:spPr>
              <a:xfrm>
                <a:off x="8923715" y="3689606"/>
                <a:ext cx="452486" cy="31748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𝑠𝑘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2</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37" name="TextBox 36">
                <a:extLst>
                  <a:ext uri="{FF2B5EF4-FFF2-40B4-BE49-F238E27FC236}">
                    <a16:creationId xmlns:a16="http://schemas.microsoft.com/office/drawing/2014/main" id="{7D6A4963-AA74-48AA-919D-DA5114A86586}"/>
                  </a:ext>
                </a:extLst>
              </p:cNvPr>
              <p:cNvSpPr txBox="1">
                <a:spLocks noRot="1" noChangeAspect="1" noMove="1" noResize="1" noEditPoints="1" noAdjustHandles="1" noChangeArrowheads="1" noChangeShapeType="1" noTextEdit="1"/>
              </p:cNvSpPr>
              <p:nvPr/>
            </p:nvSpPr>
            <p:spPr>
              <a:xfrm>
                <a:off x="8923715" y="3689606"/>
                <a:ext cx="452486" cy="317489"/>
              </a:xfrm>
              <a:prstGeom prst="rect">
                <a:avLst/>
              </a:prstGeom>
              <a:blipFill>
                <a:blip r:embed="rId22"/>
                <a:stretch>
                  <a:fillRect r="-6757"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3F0C5CE-E93A-440B-97EF-EA35B7F21706}"/>
                  </a:ext>
                </a:extLst>
              </p:cNvPr>
              <p:cNvSpPr txBox="1"/>
              <p:nvPr/>
            </p:nvSpPr>
            <p:spPr>
              <a:xfrm>
                <a:off x="8923715" y="5015586"/>
                <a:ext cx="452486" cy="31748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𝑠𝑘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3</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38" name="TextBox 37">
                <a:extLst>
                  <a:ext uri="{FF2B5EF4-FFF2-40B4-BE49-F238E27FC236}">
                    <a16:creationId xmlns:a16="http://schemas.microsoft.com/office/drawing/2014/main" id="{A3F0C5CE-E93A-440B-97EF-EA35B7F21706}"/>
                  </a:ext>
                </a:extLst>
              </p:cNvPr>
              <p:cNvSpPr txBox="1">
                <a:spLocks noRot="1" noChangeAspect="1" noMove="1" noResize="1" noEditPoints="1" noAdjustHandles="1" noChangeArrowheads="1" noChangeShapeType="1" noTextEdit="1"/>
              </p:cNvSpPr>
              <p:nvPr/>
            </p:nvSpPr>
            <p:spPr>
              <a:xfrm>
                <a:off x="8923715" y="5015586"/>
                <a:ext cx="452486" cy="317489"/>
              </a:xfrm>
              <a:prstGeom prst="rect">
                <a:avLst/>
              </a:prstGeom>
              <a:blipFill>
                <a:blip r:embed="rId23"/>
                <a:stretch>
                  <a:fillRect r="-6757"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DB9A0CA-3464-4082-8D22-2BA9E6C774A1}"/>
                  </a:ext>
                </a:extLst>
              </p:cNvPr>
              <p:cNvSpPr txBox="1"/>
              <p:nvPr/>
            </p:nvSpPr>
            <p:spPr>
              <a:xfrm>
                <a:off x="8923715" y="6341566"/>
                <a:ext cx="452486" cy="317489"/>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𝑠𝑘</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4</m:t>
                          </m:r>
                        </m:sub>
                      </m:sSub>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39" name="TextBox 38">
                <a:extLst>
                  <a:ext uri="{FF2B5EF4-FFF2-40B4-BE49-F238E27FC236}">
                    <a16:creationId xmlns:a16="http://schemas.microsoft.com/office/drawing/2014/main" id="{5DB9A0CA-3464-4082-8D22-2BA9E6C774A1}"/>
                  </a:ext>
                </a:extLst>
              </p:cNvPr>
              <p:cNvSpPr txBox="1">
                <a:spLocks noRot="1" noChangeAspect="1" noMove="1" noResize="1" noEditPoints="1" noAdjustHandles="1" noChangeArrowheads="1" noChangeShapeType="1" noTextEdit="1"/>
              </p:cNvSpPr>
              <p:nvPr/>
            </p:nvSpPr>
            <p:spPr>
              <a:xfrm>
                <a:off x="8923715" y="6341566"/>
                <a:ext cx="452486" cy="317489"/>
              </a:xfrm>
              <a:prstGeom prst="rect">
                <a:avLst/>
              </a:prstGeom>
              <a:blipFill>
                <a:blip r:embed="rId24"/>
                <a:stretch>
                  <a:fillRect r="-6757" b="-3846"/>
                </a:stretch>
              </a:blipFill>
            </p:spPr>
            <p:txBody>
              <a:bodyPr/>
              <a:lstStyle/>
              <a:p>
                <a:r>
                  <a:rPr lang="en-US">
                    <a:noFill/>
                  </a:rPr>
                  <a:t> </a:t>
                </a:r>
              </a:p>
            </p:txBody>
          </p:sp>
        </mc:Fallback>
      </mc:AlternateContent>
    </p:spTree>
    <p:extLst>
      <p:ext uri="{BB962C8B-B14F-4D97-AF65-F5344CB8AC3E}">
        <p14:creationId xmlns:p14="http://schemas.microsoft.com/office/powerpoint/2010/main" val="1215068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42" presetClass="path" presetSubtype="0" accel="50000" decel="50000" fill="hold" grpId="1" nodeType="withEffect">
                                  <p:stCondLst>
                                    <p:cond delay="0"/>
                                  </p:stCondLst>
                                  <p:childTnLst>
                                    <p:animMotion origin="layout" path="M -6.25E-7 -1.11111E-6 L 0.06914 -0.03542 " pathEditMode="relative" rAng="0" ptsTypes="AA">
                                      <p:cBhvr>
                                        <p:cTn id="12" dur="2000" fill="hold"/>
                                        <p:tgtEl>
                                          <p:spTgt spid="37"/>
                                        </p:tgtEl>
                                        <p:attrNameLst>
                                          <p:attrName>ppt_x</p:attrName>
                                          <p:attrName>ppt_y</p:attrName>
                                        </p:attrNameLst>
                                      </p:cBhvr>
                                      <p:rCtr x="3451" y="-1782"/>
                                    </p:animMotion>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2000" fill="hold"/>
                                        <p:tgtEl>
                                          <p:spTgt spid="37"/>
                                        </p:tgtEl>
                                        <p:attrNameLst>
                                          <p:attrName>style.color</p:attrName>
                                        </p:attrNameLst>
                                      </p:cBhvr>
                                      <p:to>
                                        <a:schemeClr val="accent2"/>
                                      </p:to>
                                    </p:animClr>
                                  </p:childTnLst>
                                </p:cTn>
                              </p:par>
                              <p:par>
                                <p:cTn id="17" presetID="3" presetClass="emph" presetSubtype="2" fill="hold" grpId="0" nodeType="withEffect">
                                  <p:stCondLst>
                                    <p:cond delay="0"/>
                                  </p:stCondLst>
                                  <p:childTnLst>
                                    <p:animClr clrSpc="rgb" dir="cw">
                                      <p:cBhvr override="childStyle">
                                        <p:cTn id="18" dur="2000" fill="hold"/>
                                        <p:tgtEl>
                                          <p:spTgt spid="36"/>
                                        </p:tgtEl>
                                        <p:attrNameLst>
                                          <p:attrName>style.color</p:attrName>
                                        </p:attrNameLst>
                                      </p:cBhvr>
                                      <p:to>
                                        <a:schemeClr val="accent2"/>
                                      </p:to>
                                    </p:animClr>
                                  </p:childTnLst>
                                </p:cTn>
                              </p:par>
                              <p:par>
                                <p:cTn id="19" presetID="3" presetClass="emph" presetSubtype="2" fill="hold" grpId="0" nodeType="withEffect">
                                  <p:stCondLst>
                                    <p:cond delay="0"/>
                                  </p:stCondLst>
                                  <p:childTnLst>
                                    <p:animClr clrSpc="rgb" dir="cw">
                                      <p:cBhvr override="childStyle">
                                        <p:cTn id="20" dur="2000" fill="hold"/>
                                        <p:tgtEl>
                                          <p:spTgt spid="38"/>
                                        </p:tgtEl>
                                        <p:attrNameLst>
                                          <p:attrName>style.color</p:attrName>
                                        </p:attrNameLst>
                                      </p:cBhvr>
                                      <p:to>
                                        <a:schemeClr val="accent2"/>
                                      </p:to>
                                    </p:animClr>
                                  </p:childTnLst>
                                </p:cTn>
                              </p:par>
                              <p:par>
                                <p:cTn id="21" presetID="3" presetClass="emph" presetSubtype="2" fill="hold" grpId="0" nodeType="withEffect">
                                  <p:stCondLst>
                                    <p:cond delay="0"/>
                                  </p:stCondLst>
                                  <p:childTnLst>
                                    <p:animClr clrSpc="rgb" dir="cw">
                                      <p:cBhvr override="childStyle">
                                        <p:cTn id="22" dur="2000" fill="hold"/>
                                        <p:tgtEl>
                                          <p:spTgt spid="39"/>
                                        </p:tgtEl>
                                        <p:attrNameLst>
                                          <p:attrName>style.color</p:attrName>
                                        </p:attrNameLst>
                                      </p:cBhvr>
                                      <p:to>
                                        <a:schemeClr val="accent2"/>
                                      </p:to>
                                    </p:animClr>
                                  </p:childTnLst>
                                </p:cTn>
                              </p:par>
                              <p:par>
                                <p:cTn id="23" presetID="8" presetClass="emph" presetSubtype="0" fill="hold" grpId="2" nodeType="withEffect">
                                  <p:stCondLst>
                                    <p:cond delay="0"/>
                                  </p:stCondLst>
                                  <p:childTnLst>
                                    <p:animRot by="21600000">
                                      <p:cBhvr>
                                        <p:cTn id="24" dur="1000" fill="hold"/>
                                        <p:tgtEl>
                                          <p:spTgt spid="37"/>
                                        </p:tgtEl>
                                        <p:attrNameLst>
                                          <p:attrName>r</p:attrName>
                                        </p:attrNameLst>
                                      </p:cBhvr>
                                    </p:animRot>
                                  </p:childTnLst>
                                </p:cTn>
                              </p:par>
                              <p:par>
                                <p:cTn id="25" presetID="8" presetClass="emph" presetSubtype="0" fill="hold" grpId="1" nodeType="withEffect">
                                  <p:stCondLst>
                                    <p:cond delay="0"/>
                                  </p:stCondLst>
                                  <p:childTnLst>
                                    <p:animRot by="21600000">
                                      <p:cBhvr>
                                        <p:cTn id="26" dur="1000" fill="hold"/>
                                        <p:tgtEl>
                                          <p:spTgt spid="36"/>
                                        </p:tgtEl>
                                        <p:attrNameLst>
                                          <p:attrName>r</p:attrName>
                                        </p:attrNameLst>
                                      </p:cBhvr>
                                    </p:animRot>
                                  </p:childTnLst>
                                </p:cTn>
                              </p:par>
                              <p:par>
                                <p:cTn id="27" presetID="8" presetClass="emph" presetSubtype="0" fill="hold" grpId="1" nodeType="withEffect">
                                  <p:stCondLst>
                                    <p:cond delay="0"/>
                                  </p:stCondLst>
                                  <p:childTnLst>
                                    <p:animRot by="21600000">
                                      <p:cBhvr>
                                        <p:cTn id="28" dur="1000" fill="hold"/>
                                        <p:tgtEl>
                                          <p:spTgt spid="38"/>
                                        </p:tgtEl>
                                        <p:attrNameLst>
                                          <p:attrName>r</p:attrName>
                                        </p:attrNameLst>
                                      </p:cBhvr>
                                    </p:animRot>
                                  </p:childTnLst>
                                </p:cTn>
                              </p:par>
                              <p:par>
                                <p:cTn id="29" presetID="8" presetClass="emph" presetSubtype="0" fill="hold" grpId="1" nodeType="withEffect">
                                  <p:stCondLst>
                                    <p:cond delay="0"/>
                                  </p:stCondLst>
                                  <p:childTnLst>
                                    <p:animRot by="21600000">
                                      <p:cBhvr>
                                        <p:cTn id="30" dur="10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7" grpId="0"/>
      <p:bldP spid="37" grpId="1"/>
      <p:bldP spid="37" grpId="2"/>
      <p:bldP spid="38" grpId="0"/>
      <p:bldP spid="38" grpId="1"/>
      <p:bldP spid="39" grpId="0"/>
      <p:bldP spid="3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372B-AA92-4676-AD7C-81C4E5E17592}"/>
              </a:ext>
            </a:extLst>
          </p:cNvPr>
          <p:cNvSpPr>
            <a:spLocks noGrp="1"/>
          </p:cNvSpPr>
          <p:nvPr>
            <p:ph type="title"/>
          </p:nvPr>
        </p:nvSpPr>
        <p:spPr/>
        <p:txBody>
          <a:bodyPr/>
          <a:lstStyle/>
          <a:p>
            <a:r>
              <a:rPr lang="en-US" dirty="0"/>
              <a:t>Leakage Detection</a:t>
            </a:r>
          </a:p>
        </p:txBody>
      </p:sp>
      <p:pic>
        <p:nvPicPr>
          <p:cNvPr id="3" name="Graphic 2" descr="Monitor">
            <a:extLst>
              <a:ext uri="{FF2B5EF4-FFF2-40B4-BE49-F238E27FC236}">
                <a16:creationId xmlns:a16="http://schemas.microsoft.com/office/drawing/2014/main" id="{BBFF3E31-ECA8-49EF-8767-5E74123060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4618" y="2297311"/>
            <a:ext cx="2787691" cy="2787691"/>
          </a:xfrm>
          <a:prstGeom prst="rect">
            <a:avLst/>
          </a:prstGeom>
        </p:spPr>
      </p:pic>
      <p:pic>
        <p:nvPicPr>
          <p:cNvPr id="4" name="Graphic 3" descr="Bug">
            <a:extLst>
              <a:ext uri="{FF2B5EF4-FFF2-40B4-BE49-F238E27FC236}">
                <a16:creationId xmlns:a16="http://schemas.microsoft.com/office/drawing/2014/main" id="{053245FC-D257-4B63-B2BB-B1E2AEAF20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2321" y="2227224"/>
            <a:ext cx="914400" cy="9144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F0D8CA2-C73A-4234-AEE0-6303B16CA247}"/>
                  </a:ext>
                </a:extLst>
              </p:cNvPr>
              <p:cNvSpPr txBox="1"/>
              <p:nvPr/>
            </p:nvSpPr>
            <p:spPr>
              <a:xfrm>
                <a:off x="5874604" y="4900336"/>
                <a:ext cx="10277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𝑝𝑘</m:t>
                          </m:r>
                          <m:r>
                            <a:rPr lang="en-US" b="0" i="1" smtClean="0">
                              <a:latin typeface="Cambria Math" panose="02040503050406030204" pitchFamily="18" charset="0"/>
                            </a:rPr>
                            <m:t>,</m:t>
                          </m:r>
                          <m:r>
                            <a:rPr lang="en-US" b="0" i="1" smtClean="0">
                              <a:latin typeface="Cambria Math" panose="02040503050406030204" pitchFamily="18" charset="0"/>
                            </a:rPr>
                            <m:t>𝑠𝑘</m:t>
                          </m:r>
                        </m:e>
                      </m:d>
                    </m:oMath>
                  </m:oMathPara>
                </a14:m>
                <a:endParaRPr lang="en-US" dirty="0"/>
              </a:p>
            </p:txBody>
          </p:sp>
        </mc:Choice>
        <mc:Fallback xmlns="">
          <p:sp>
            <p:nvSpPr>
              <p:cNvPr id="5" name="TextBox 4">
                <a:extLst>
                  <a:ext uri="{FF2B5EF4-FFF2-40B4-BE49-F238E27FC236}">
                    <a16:creationId xmlns:a16="http://schemas.microsoft.com/office/drawing/2014/main" id="{DF0D8CA2-C73A-4234-AEE0-6303B16CA247}"/>
                  </a:ext>
                </a:extLst>
              </p:cNvPr>
              <p:cNvSpPr txBox="1">
                <a:spLocks noRot="1" noChangeAspect="1" noMove="1" noResize="1" noEditPoints="1" noAdjustHandles="1" noChangeArrowheads="1" noChangeShapeType="1" noTextEdit="1"/>
              </p:cNvSpPr>
              <p:nvPr/>
            </p:nvSpPr>
            <p:spPr>
              <a:xfrm>
                <a:off x="5874604" y="4900336"/>
                <a:ext cx="1027717" cy="369332"/>
              </a:xfrm>
              <a:prstGeom prst="rect">
                <a:avLst/>
              </a:prstGeom>
              <a:blipFill>
                <a:blip r:embed="rId7"/>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2957F4-9327-4C0D-90F7-C9EE44855EEE}"/>
                  </a:ext>
                </a:extLst>
              </p:cNvPr>
              <p:cNvSpPr txBox="1"/>
              <p:nvPr/>
            </p:nvSpPr>
            <p:spPr>
              <a:xfrm>
                <a:off x="7455262" y="2067095"/>
                <a:ext cx="4879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𝑠𝑘</m:t>
                      </m:r>
                    </m:oMath>
                  </m:oMathPara>
                </a14:m>
                <a:endParaRPr lang="en-US" dirty="0"/>
              </a:p>
            </p:txBody>
          </p:sp>
        </mc:Choice>
        <mc:Fallback xmlns="">
          <p:sp>
            <p:nvSpPr>
              <p:cNvPr id="6" name="TextBox 5">
                <a:extLst>
                  <a:ext uri="{FF2B5EF4-FFF2-40B4-BE49-F238E27FC236}">
                    <a16:creationId xmlns:a16="http://schemas.microsoft.com/office/drawing/2014/main" id="{572957F4-9327-4C0D-90F7-C9EE44855EEE}"/>
                  </a:ext>
                </a:extLst>
              </p:cNvPr>
              <p:cNvSpPr txBox="1">
                <a:spLocks noRot="1" noChangeAspect="1" noMove="1" noResize="1" noEditPoints="1" noAdjustHandles="1" noChangeArrowheads="1" noChangeShapeType="1" noTextEdit="1"/>
              </p:cNvSpPr>
              <p:nvPr/>
            </p:nvSpPr>
            <p:spPr>
              <a:xfrm>
                <a:off x="7455262" y="2067095"/>
                <a:ext cx="487954"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14222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1" nodeType="clickEffect">
                                  <p:stCondLst>
                                    <p:cond delay="0"/>
                                  </p:stCondLst>
                                  <p:childTnLst>
                                    <p:animRot by="21600000">
                                      <p:cBhvr>
                                        <p:cTn id="14" dur="500" fill="hold"/>
                                        <p:tgtEl>
                                          <p:spTgt spid="6"/>
                                        </p:tgtEl>
                                        <p:attrNameLst>
                                          <p:attrName>r</p:attrName>
                                        </p:attrNameLst>
                                      </p:cBhvr>
                                    </p:animRot>
                                  </p:childTnLst>
                                </p:cTn>
                              </p:par>
                              <p:par>
                                <p:cTn id="15" presetID="3" presetClass="emph" presetSubtype="2" fill="hold" grpId="2" nodeType="withEffect">
                                  <p:stCondLst>
                                    <p:cond delay="0"/>
                                  </p:stCondLst>
                                  <p:childTnLst>
                                    <p:animClr clrSpc="rgb" dir="cw">
                                      <p:cBhvr override="childStyle">
                                        <p:cTn id="16" dur="4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A1B9-0DD7-4D63-8888-D0753505194F}"/>
              </a:ext>
            </a:extLst>
          </p:cNvPr>
          <p:cNvSpPr>
            <a:spLocks noGrp="1"/>
          </p:cNvSpPr>
          <p:nvPr>
            <p:ph type="title"/>
          </p:nvPr>
        </p:nvSpPr>
        <p:spPr/>
        <p:txBody>
          <a:bodyPr/>
          <a:lstStyle/>
          <a:p>
            <a:r>
              <a:rPr lang="en-US" dirty="0"/>
              <a:t>One-Shot Primitives [A</a:t>
            </a:r>
            <a:r>
              <a:rPr lang="en-US" b="1" dirty="0"/>
              <a:t>G</a:t>
            </a:r>
            <a:r>
              <a:rPr lang="en-US" dirty="0"/>
              <a:t>KZ20]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6EEF7E9-F825-4121-B7CF-D8370C4E6F99}"/>
                  </a:ext>
                </a:extLst>
              </p:cNvPr>
              <p:cNvSpPr txBox="1"/>
              <p:nvPr/>
            </p:nvSpPr>
            <p:spPr>
              <a:xfrm>
                <a:off x="744717" y="1574275"/>
                <a:ext cx="4034673" cy="1508289"/>
              </a:xfrm>
              <a:prstGeom prst="rect">
                <a:avLst/>
              </a:prstGeom>
            </p:spPr>
            <p:txBody>
              <a:bodyPr vert="horz" wrap="none" lIns="91440" tIns="45720" rIns="91440" bIns="45720" rtlCol="0">
                <a:noAutofit/>
              </a:bodyPr>
              <a:lstStyle/>
              <a:p>
                <a:pPr algn="l">
                  <a:lnSpc>
                    <a:spcPts val="1800"/>
                  </a:lnSpc>
                  <a:spcAft>
                    <a:spcPts val="600"/>
                  </a:spcAft>
                  <a:buClr>
                    <a:schemeClr val="tx1"/>
                  </a:buClr>
                </a:pPr>
                <a:r>
                  <a:rPr lang="en-US" b="0" dirty="0">
                    <a:cs typeface="Segoe UI" panose="020B0502040204020203" pitchFamily="34" charset="0"/>
                  </a:rPr>
                  <a:t>One-Shot Chameleon Hashing</a:t>
                </a: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𝐺𝑒𝑛</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𝐻</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𝑦</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schemeClr val="accent2"/>
                            </a:solidFill>
                            <a:latin typeface="Cambria Math" panose="02040503050406030204" pitchFamily="18" charset="0"/>
                            <a:cs typeface="Segoe UI" panose="020B0502040204020203" pitchFamily="34" charset="0"/>
                          </a:rPr>
                          <m:t>𝑠𝑘</m:t>
                        </m:r>
                      </m:e>
                    </m:d>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𝐼𝑛𝑣</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schemeClr val="accent2"/>
                            </a:solidFill>
                            <a:latin typeface="Cambria Math" panose="02040503050406030204" pitchFamily="18" charset="0"/>
                            <a:cs typeface="Segoe UI" panose="020B0502040204020203" pitchFamily="34" charset="0"/>
                          </a:rPr>
                          <m:t>𝑠𝑘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𝑟</m:t>
                    </m:r>
                  </m:oMath>
                </a14:m>
                <a:r>
                  <a:rPr lang="en-US" dirty="0">
                    <a:solidFill>
                      <a:prstClr val="black">
                        <a:lumMod val="75000"/>
                        <a:lumOff val="25000"/>
                      </a:prstClr>
                    </a:solidFill>
                    <a:latin typeface="Segoe UI" panose="020B0502040204020203" pitchFamily="34" charset="0"/>
                    <a:cs typeface="Segoe UI" panose="020B0502040204020203" pitchFamily="34" charset="0"/>
                  </a:rPr>
                  <a:t> such that </a:t>
                </a: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𝐻</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𝑥</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𝑟</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𝑦</m:t>
                    </m:r>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𝐻</m:t>
                    </m:r>
                  </m:oMath>
                </a14:m>
                <a:r>
                  <a:rPr lang="en-US" dirty="0">
                    <a:solidFill>
                      <a:prstClr val="black">
                        <a:lumMod val="75000"/>
                        <a:lumOff val="25000"/>
                      </a:prstClr>
                    </a:solidFill>
                    <a:latin typeface="Segoe UI" panose="020B0502040204020203" pitchFamily="34" charset="0"/>
                    <a:cs typeface="Segoe UI" panose="020B0502040204020203" pitchFamily="34" charset="0"/>
                  </a:rPr>
                  <a:t> is collision resistant</a:t>
                </a:r>
              </a:p>
              <a:p>
                <a:pPr marL="742950" lvl="1" indent="-285750">
                  <a:lnSpc>
                    <a:spcPts val="1800"/>
                  </a:lnSpc>
                  <a:spcAft>
                    <a:spcPts val="600"/>
                  </a:spcAft>
                  <a:buClr>
                    <a:schemeClr val="tx1"/>
                  </a:buClr>
                  <a:buFont typeface="Wingdings" panose="05000000000000000000" pitchFamily="2" charset="2"/>
                  <a:buChar char=""/>
                </a:pPr>
                <a14:m>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𝑠𝑘</m:t>
                    </m:r>
                  </m:oMath>
                </a14:m>
                <a:r>
                  <a:rPr lang="en-US" dirty="0">
                    <a:solidFill>
                      <a:prstClr val="black">
                        <a:lumMod val="75000"/>
                        <a:lumOff val="25000"/>
                      </a:prstClr>
                    </a:solidFill>
                    <a:latin typeface="Segoe UI" panose="020B0502040204020203" pitchFamily="34" charset="0"/>
                    <a:cs typeface="Segoe UI" panose="020B0502040204020203" pitchFamily="34" charset="0"/>
                  </a:rPr>
                  <a:t> must be unclonable</a:t>
                </a:r>
              </a:p>
            </p:txBody>
          </p:sp>
        </mc:Choice>
        <mc:Fallback xmlns="">
          <p:sp>
            <p:nvSpPr>
              <p:cNvPr id="3" name="TextBox 2">
                <a:extLst>
                  <a:ext uri="{FF2B5EF4-FFF2-40B4-BE49-F238E27FC236}">
                    <a16:creationId xmlns:a16="http://schemas.microsoft.com/office/drawing/2014/main" id="{46EEF7E9-F825-4121-B7CF-D8370C4E6F99}"/>
                  </a:ext>
                </a:extLst>
              </p:cNvPr>
              <p:cNvSpPr txBox="1">
                <a:spLocks noRot="1" noChangeAspect="1" noMove="1" noResize="1" noEditPoints="1" noAdjustHandles="1" noChangeArrowheads="1" noChangeShapeType="1" noTextEdit="1"/>
              </p:cNvSpPr>
              <p:nvPr/>
            </p:nvSpPr>
            <p:spPr>
              <a:xfrm>
                <a:off x="744717" y="1574275"/>
                <a:ext cx="4034673" cy="1508289"/>
              </a:xfrm>
              <a:prstGeom prst="rect">
                <a:avLst/>
              </a:prstGeom>
              <a:blipFill>
                <a:blip r:embed="rId3"/>
                <a:stretch>
                  <a:fillRect l="-1208" t="-4839" r="-604" b="-84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28520B5-D37C-4501-B4DB-68D1600DCADC}"/>
                  </a:ext>
                </a:extLst>
              </p:cNvPr>
              <p:cNvSpPr txBox="1"/>
              <p:nvPr/>
            </p:nvSpPr>
            <p:spPr>
              <a:xfrm>
                <a:off x="744717" y="3429000"/>
                <a:ext cx="4675695" cy="1508288"/>
              </a:xfrm>
              <a:prstGeom prst="rect">
                <a:avLst/>
              </a:prstGeom>
            </p:spPr>
            <p:txBody>
              <a:bodyPr vert="horz" wrap="none" lIns="91440" tIns="45720" rIns="91440" bIns="45720" rtlCol="0">
                <a:noAutofit/>
              </a:bodyPr>
              <a:lstStyle/>
              <a:p>
                <a:pPr marL="0" indent="0" algn="l">
                  <a:lnSpc>
                    <a:spcPts val="1800"/>
                  </a:lnSpc>
                  <a:spcAft>
                    <a:spcPts val="6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One-Shot Signatures</a:t>
                </a: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𝐺𝑒𝑛</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𝑐𝑟𝑠</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schemeClr val="accent2"/>
                            </a:solidFill>
                            <a:latin typeface="Cambria Math" panose="02040503050406030204" pitchFamily="18" charset="0"/>
                            <a:cs typeface="Segoe UI" panose="020B0502040204020203" pitchFamily="34" charset="0"/>
                          </a:rPr>
                          <m:t>𝑠𝑘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e>
                    </m:d>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schemeClr val="accent2"/>
                        </a:solidFill>
                        <a:latin typeface="Cambria Math" panose="02040503050406030204" pitchFamily="18" charset="0"/>
                        <a:cs typeface="Segoe UI" panose="020B0502040204020203" pitchFamily="34" charset="0"/>
                      </a:rPr>
                      <m:t>𝑆𝑖𝑔𝑛</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schemeClr val="accent2"/>
                            </a:solidFill>
                            <a:latin typeface="Cambria Math" panose="02040503050406030204" pitchFamily="18" charset="0"/>
                            <a:cs typeface="Segoe UI" panose="020B0502040204020203" pitchFamily="34" charset="0"/>
                          </a:rPr>
                          <m:t>𝑠𝑘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oMath>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marL="285750" indent="-285750" algn="l">
                  <a:lnSpc>
                    <a:spcPts val="1800"/>
                  </a:lnSpc>
                  <a:spcAft>
                    <a:spcPts val="600"/>
                  </a:spcAft>
                  <a:buClr>
                    <a:schemeClr val="tx1"/>
                  </a:buClr>
                  <a:buFont typeface="Arial" panose="020B0604020202020204" pitchFamily="34" charset="0"/>
                  <a:buChar char="•"/>
                </a:pPr>
                <a14:m>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𝑉𝑒𝑟</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𝑐𝑟𝑠</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𝑎𝑐𝑐𝑒𝑝𝑡</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𝑟𝑒𝑗𝑒𝑐𝑡</m:t>
                    </m:r>
                  </m:oMath>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4" name="TextBox 3">
                <a:extLst>
                  <a:ext uri="{FF2B5EF4-FFF2-40B4-BE49-F238E27FC236}">
                    <a16:creationId xmlns:a16="http://schemas.microsoft.com/office/drawing/2014/main" id="{828520B5-D37C-4501-B4DB-68D1600DCADC}"/>
                  </a:ext>
                </a:extLst>
              </p:cNvPr>
              <p:cNvSpPr txBox="1">
                <a:spLocks noRot="1" noChangeAspect="1" noMove="1" noResize="1" noEditPoints="1" noAdjustHandles="1" noChangeArrowheads="1" noChangeShapeType="1" noTextEdit="1"/>
              </p:cNvSpPr>
              <p:nvPr/>
            </p:nvSpPr>
            <p:spPr>
              <a:xfrm>
                <a:off x="744717" y="3429000"/>
                <a:ext cx="4675695" cy="1508288"/>
              </a:xfrm>
              <a:prstGeom prst="rect">
                <a:avLst/>
              </a:prstGeom>
              <a:blipFill>
                <a:blip r:embed="rId4"/>
                <a:stretch>
                  <a:fillRect l="-1043" t="-5263"/>
                </a:stretch>
              </a:blipFill>
            </p:spPr>
            <p:txBody>
              <a:bodyPr/>
              <a:lstStyle/>
              <a:p>
                <a:r>
                  <a:rPr lang="en-US">
                    <a:noFill/>
                  </a:rPr>
                  <a:t> </a:t>
                </a:r>
              </a:p>
            </p:txBody>
          </p:sp>
        </mc:Fallback>
      </mc:AlternateContent>
      <p:pic>
        <p:nvPicPr>
          <p:cNvPr id="6" name="Graphic 5" descr="Devil face with solid fill">
            <a:extLst>
              <a:ext uri="{FF2B5EF4-FFF2-40B4-BE49-F238E27FC236}">
                <a16:creationId xmlns:a16="http://schemas.microsoft.com/office/drawing/2014/main" id="{1DCB3D41-0FE3-431A-8955-22626E85C7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3886200"/>
            <a:ext cx="914400" cy="914400"/>
          </a:xfrm>
          <a:prstGeom prst="rect">
            <a:avLst/>
          </a:prstGeom>
        </p:spPr>
      </p:pic>
      <p:pic>
        <p:nvPicPr>
          <p:cNvPr id="8" name="Graphic 7" descr="Police">
            <a:extLst>
              <a:ext uri="{FF2B5EF4-FFF2-40B4-BE49-F238E27FC236}">
                <a16:creationId xmlns:a16="http://schemas.microsoft.com/office/drawing/2014/main" id="{A2275498-0AB9-47C5-8996-45BD70401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41117" y="3886200"/>
            <a:ext cx="914400" cy="9144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86569D0-E7AA-4849-9FD7-55C8487466CA}"/>
                  </a:ext>
                </a:extLst>
              </p:cNvPr>
              <p:cNvSpPr txBox="1"/>
              <p:nvPr/>
            </p:nvSpPr>
            <p:spPr>
              <a:xfrm>
                <a:off x="9560350" y="3980468"/>
                <a:ext cx="480767" cy="337008"/>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𝑐𝑟𝑠</m:t>
                      </m:r>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9" name="TextBox 8">
                <a:extLst>
                  <a:ext uri="{FF2B5EF4-FFF2-40B4-BE49-F238E27FC236}">
                    <a16:creationId xmlns:a16="http://schemas.microsoft.com/office/drawing/2014/main" id="{986569D0-E7AA-4849-9FD7-55C8487466CA}"/>
                  </a:ext>
                </a:extLst>
              </p:cNvPr>
              <p:cNvSpPr txBox="1">
                <a:spLocks noRot="1" noChangeAspect="1" noMove="1" noResize="1" noEditPoints="1" noAdjustHandles="1" noChangeArrowheads="1" noChangeShapeType="1" noTextEdit="1"/>
              </p:cNvSpPr>
              <p:nvPr/>
            </p:nvSpPr>
            <p:spPr>
              <a:xfrm>
                <a:off x="9560350" y="3980468"/>
                <a:ext cx="480767" cy="33700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3DFE6C6-7F86-472E-9DFF-A122E4FCE2C0}"/>
                  </a:ext>
                </a:extLst>
              </p:cNvPr>
              <p:cNvSpPr txBox="1"/>
              <p:nvPr/>
            </p:nvSpPr>
            <p:spPr>
              <a:xfrm>
                <a:off x="5739352" y="4465948"/>
                <a:ext cx="2064471" cy="669303"/>
              </a:xfrm>
              <a:prstGeom prst="rect">
                <a:avLst/>
              </a:prstGeom>
            </p:spPr>
            <p:txBody>
              <a:bodyPr vert="horz" wrap="non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oMath>
                  </m:oMathPara>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a:p>
                <a:pPr>
                  <a:lnSpc>
                    <a:spcPts val="1800"/>
                  </a:lnSpc>
                  <a:spcAft>
                    <a:spcPts val="600"/>
                  </a:spcAft>
                </a:pPr>
                <a14:m>
                  <m:oMathPara xmlns:m="http://schemas.openxmlformats.org/officeDocument/2006/math">
                    <m:oMathParaPr>
                      <m:jc m:val="centerGroup"/>
                    </m:oMathParaPr>
                    <m:oMath xmlns:m="http://schemas.openxmlformats.org/officeDocument/2006/math">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𝑚</m:t>
                              </m:r>
                            </m:e>
                            <m:sub>
                              <m:r>
                                <a:rPr lang="en-US" i="1">
                                  <a:solidFill>
                                    <a:prstClr val="black">
                                      <a:lumMod val="75000"/>
                                      <a:lumOff val="25000"/>
                                    </a:prstClr>
                                  </a:solidFill>
                                  <a:latin typeface="Cambria Math" panose="02040503050406030204" pitchFamily="18" charset="0"/>
                                  <a:cs typeface="Segoe UI" panose="020B0502040204020203" pitchFamily="34" charset="0"/>
                                </a:rPr>
                                <m:t>0</m:t>
                              </m:r>
                            </m:sub>
                          </m:sSub>
                          <m:r>
                            <a:rPr lang="en-US" i="1">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i="1">
                                  <a:solidFill>
                                    <a:prstClr val="black">
                                      <a:lumMod val="75000"/>
                                      <a:lumOff val="25000"/>
                                    </a:prstClr>
                                  </a:solidFill>
                                  <a:latin typeface="Cambria Math" panose="02040503050406030204" pitchFamily="18" charset="0"/>
                                  <a:cs typeface="Segoe UI" panose="020B0502040204020203" pitchFamily="34" charset="0"/>
                                </a:rPr>
                              </m:ctrlPr>
                            </m:sSubPr>
                            <m:e>
                              <m:r>
                                <a:rPr lang="en-US" i="1">
                                  <a:solidFill>
                                    <a:prstClr val="black">
                                      <a:lumMod val="75000"/>
                                      <a:lumOff val="25000"/>
                                    </a:prstClr>
                                  </a:solidFill>
                                  <a:latin typeface="Cambria Math" panose="02040503050406030204" pitchFamily="18" charset="0"/>
                                  <a:cs typeface="Segoe UI" panose="020B0502040204020203" pitchFamily="34" charset="0"/>
                                </a:rPr>
                                <m:t>𝜎</m:t>
                              </m:r>
                            </m:e>
                            <m:sub>
                              <m:r>
                                <a:rPr lang="en-US" i="1">
                                  <a:solidFill>
                                    <a:prstClr val="black">
                                      <a:lumMod val="75000"/>
                                      <a:lumOff val="25000"/>
                                    </a:prstClr>
                                  </a:solidFill>
                                  <a:latin typeface="Cambria Math" panose="02040503050406030204" pitchFamily="18" charset="0"/>
                                  <a:cs typeface="Segoe UI" panose="020B0502040204020203" pitchFamily="34" charset="0"/>
                                </a:rPr>
                                <m:t>0</m:t>
                              </m:r>
                            </m:sub>
                          </m:sSub>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e>
                      </m:d>
                    </m:oMath>
                  </m:oMathPara>
                </a14:m>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0" name="TextBox 9">
                <a:extLst>
                  <a:ext uri="{FF2B5EF4-FFF2-40B4-BE49-F238E27FC236}">
                    <a16:creationId xmlns:a16="http://schemas.microsoft.com/office/drawing/2014/main" id="{B3DFE6C6-7F86-472E-9DFF-A122E4FCE2C0}"/>
                  </a:ext>
                </a:extLst>
              </p:cNvPr>
              <p:cNvSpPr txBox="1">
                <a:spLocks noRot="1" noChangeAspect="1" noMove="1" noResize="1" noEditPoints="1" noAdjustHandles="1" noChangeArrowheads="1" noChangeShapeType="1" noTextEdit="1"/>
              </p:cNvSpPr>
              <p:nvPr/>
            </p:nvSpPr>
            <p:spPr>
              <a:xfrm>
                <a:off x="5739352" y="4465948"/>
                <a:ext cx="2064471" cy="66930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A862211-81CE-4225-ABB7-7E46DBA5CBB3}"/>
                  </a:ext>
                </a:extLst>
              </p:cNvPr>
              <p:cNvSpPr txBox="1"/>
              <p:nvPr/>
            </p:nvSpPr>
            <p:spPr>
              <a:xfrm>
                <a:off x="9320246" y="5333214"/>
                <a:ext cx="2356142" cy="914400"/>
              </a:xfrm>
              <a:prstGeom prst="rect">
                <a:avLst/>
              </a:prstGeom>
            </p:spPr>
            <p:txBody>
              <a:bodyPr vert="horz" wrap="square" lIns="91440" tIns="45720" rIns="91440" bIns="45720" rtlCol="0">
                <a:noAutofit/>
              </a:bodyPr>
              <a:lstStyle/>
              <a:p>
                <a:pPr marL="0" indent="0" algn="l">
                  <a:lnSpc>
                    <a:spcPts val="1800"/>
                  </a:lnSpc>
                  <a:spcAft>
                    <a:spcPts val="600"/>
                  </a:spcAft>
                  <a:buNone/>
                </a:pPr>
                <a14:m>
                  <m:oMathPara xmlns:m="http://schemas.openxmlformats.org/officeDocument/2006/math">
                    <m:oMathParaPr>
                      <m:jc m:val="centerGroup"/>
                    </m:oMathParaPr>
                    <m:oMath xmlns:m="http://schemas.openxmlformats.org/officeDocument/2006/math">
                      <m:r>
                        <a:rPr lang="en-US" b="0" i="1" smtClean="0">
                          <a:solidFill>
                            <a:prstClr val="black">
                              <a:lumMod val="75000"/>
                              <a:lumOff val="25000"/>
                            </a:prstClr>
                          </a:solidFill>
                          <a:latin typeface="Cambria Math" panose="02040503050406030204" pitchFamily="18" charset="0"/>
                          <a:cs typeface="Segoe UI" panose="020B0502040204020203" pitchFamily="34" charset="0"/>
                        </a:rPr>
                        <m:t>𝑉𝑒𝑟</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𝑐𝑟𝑠</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0</m:t>
                              </m:r>
                            </m:sub>
                          </m:sSub>
                        </m:e>
                      </m:d>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𝑉𝑒𝑟</m:t>
                      </m:r>
                      <m:d>
                        <m:d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d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𝑐𝑟𝑠</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r>
                            <a:rPr lang="en-US" b="0" i="1" smtClean="0">
                              <a:solidFill>
                                <a:prstClr val="black">
                                  <a:lumMod val="75000"/>
                                  <a:lumOff val="25000"/>
                                </a:prstClr>
                              </a:solidFill>
                              <a:latin typeface="Cambria Math" panose="02040503050406030204" pitchFamily="18" charset="0"/>
                              <a:cs typeface="Segoe UI" panose="020B0502040204020203" pitchFamily="34" charset="0"/>
                            </a:rPr>
                            <m:t>𝑝𝑘</m:t>
                          </m:r>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𝑚</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r>
                            <a:rPr lang="en-US" b="0" i="1" smtClean="0">
                              <a:solidFill>
                                <a:prstClr val="black">
                                  <a:lumMod val="75000"/>
                                  <a:lumOff val="25000"/>
                                </a:prstClr>
                              </a:solidFill>
                              <a:latin typeface="Cambria Math" panose="02040503050406030204" pitchFamily="18" charset="0"/>
                              <a:cs typeface="Segoe UI" panose="020B0502040204020203" pitchFamily="34" charset="0"/>
                            </a:rPr>
                            <m:t>,</m:t>
                          </m:r>
                          <m:sSub>
                            <m:sSubPr>
                              <m:ctrlPr>
                                <a:rPr lang="en-US" b="0" i="1" smtClean="0">
                                  <a:solidFill>
                                    <a:prstClr val="black">
                                      <a:lumMod val="75000"/>
                                      <a:lumOff val="25000"/>
                                    </a:prstClr>
                                  </a:solidFill>
                                  <a:latin typeface="Cambria Math" panose="02040503050406030204" pitchFamily="18" charset="0"/>
                                  <a:cs typeface="Segoe UI" panose="020B0502040204020203" pitchFamily="34" charset="0"/>
                                </a:rPr>
                              </m:ctrlPr>
                            </m:sSubPr>
                            <m:e>
                              <m:r>
                                <a:rPr lang="en-US" b="0" i="1" smtClean="0">
                                  <a:solidFill>
                                    <a:prstClr val="black">
                                      <a:lumMod val="75000"/>
                                      <a:lumOff val="25000"/>
                                    </a:prstClr>
                                  </a:solidFill>
                                  <a:latin typeface="Cambria Math" panose="02040503050406030204" pitchFamily="18" charset="0"/>
                                  <a:cs typeface="Segoe UI" panose="020B0502040204020203" pitchFamily="34" charset="0"/>
                                </a:rPr>
                                <m:t>𝜎</m:t>
                              </m:r>
                            </m:e>
                            <m:sub>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sub>
                          </m:sSub>
                        </m:e>
                      </m:d>
                      <m:r>
                        <a:rPr lang="en-US" b="0" i="1" smtClean="0">
                          <a:solidFill>
                            <a:prstClr val="black">
                              <a:lumMod val="75000"/>
                              <a:lumOff val="25000"/>
                            </a:prstClr>
                          </a:solidFill>
                          <a:latin typeface="Cambria Math" panose="02040503050406030204" pitchFamily="18" charset="0"/>
                          <a:cs typeface="Segoe UI" panose="020B0502040204020203" pitchFamily="34" charset="0"/>
                        </a:rPr>
                        <m:t>=1</m:t>
                      </m:r>
                    </m:oMath>
                  </m:oMathPara>
                </a14:m>
                <a:endParaRPr lang="en-US" b="0" dirty="0">
                  <a:solidFill>
                    <a:prstClr val="black">
                      <a:lumMod val="75000"/>
                      <a:lumOff val="25000"/>
                    </a:prstClr>
                  </a:solidFill>
                  <a:latin typeface="Segoe UI" panose="020B0502040204020203" pitchFamily="34" charset="0"/>
                  <a:cs typeface="Segoe UI" panose="020B0502040204020203" pitchFamily="34" charset="0"/>
                </a:endParaRPr>
              </a:p>
            </p:txBody>
          </p:sp>
        </mc:Choice>
        <mc:Fallback xmlns="">
          <p:sp>
            <p:nvSpPr>
              <p:cNvPr id="11" name="TextBox 10">
                <a:extLst>
                  <a:ext uri="{FF2B5EF4-FFF2-40B4-BE49-F238E27FC236}">
                    <a16:creationId xmlns:a16="http://schemas.microsoft.com/office/drawing/2014/main" id="{DA862211-81CE-4225-ABB7-7E46DBA5CBB3}"/>
                  </a:ext>
                </a:extLst>
              </p:cNvPr>
              <p:cNvSpPr txBox="1">
                <a:spLocks noRot="1" noChangeAspect="1" noMove="1" noResize="1" noEditPoints="1" noAdjustHandles="1" noChangeArrowheads="1" noChangeShapeType="1" noTextEdit="1"/>
              </p:cNvSpPr>
              <p:nvPr/>
            </p:nvSpPr>
            <p:spPr>
              <a:xfrm>
                <a:off x="9320246" y="5333214"/>
                <a:ext cx="2356142" cy="91440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BD739CE-49B0-40BE-96E6-19BC7144454F}"/>
                  </a:ext>
                </a:extLst>
              </p:cNvPr>
              <p:cNvSpPr txBox="1"/>
              <p:nvPr/>
            </p:nvSpPr>
            <p:spPr>
              <a:xfrm>
                <a:off x="2029604" y="5099058"/>
                <a:ext cx="13800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rPr>
                        <m:t>𝑦</m:t>
                      </m:r>
                    </m:oMath>
                  </m:oMathPara>
                </a14:m>
                <a:endParaRPr lang="en-US" dirty="0"/>
              </a:p>
            </p:txBody>
          </p:sp>
        </mc:Choice>
        <mc:Fallback xmlns="">
          <p:sp>
            <p:nvSpPr>
              <p:cNvPr id="12" name="TextBox 11">
                <a:extLst>
                  <a:ext uri="{FF2B5EF4-FFF2-40B4-BE49-F238E27FC236}">
                    <a16:creationId xmlns:a16="http://schemas.microsoft.com/office/drawing/2014/main" id="{BBD739CE-49B0-40BE-96E6-19BC7144454F}"/>
                  </a:ext>
                </a:extLst>
              </p:cNvPr>
              <p:cNvSpPr txBox="1">
                <a:spLocks noRot="1" noChangeAspect="1" noMove="1" noResize="1" noEditPoints="1" noAdjustHandles="1" noChangeArrowheads="1" noChangeShapeType="1" noTextEdit="1"/>
              </p:cNvSpPr>
              <p:nvPr/>
            </p:nvSpPr>
            <p:spPr>
              <a:xfrm>
                <a:off x="2029604" y="5099058"/>
                <a:ext cx="1380058" cy="369332"/>
              </a:xfrm>
              <a:prstGeom prst="rect">
                <a:avLst/>
              </a:prstGeom>
              <a:blipFill>
                <a:blip r:embed="rId12"/>
                <a:stretch>
                  <a:fillRect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53A66A6-D100-41B2-8ED5-CF1530C220E2}"/>
                  </a:ext>
                </a:extLst>
              </p:cNvPr>
              <p:cNvSpPr txBox="1"/>
              <p:nvPr/>
            </p:nvSpPr>
            <p:spPr>
              <a:xfrm>
                <a:off x="1565111" y="5860007"/>
                <a:ext cx="4451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13" name="TextBox 12">
                <a:extLst>
                  <a:ext uri="{FF2B5EF4-FFF2-40B4-BE49-F238E27FC236}">
                    <a16:creationId xmlns:a16="http://schemas.microsoft.com/office/drawing/2014/main" id="{253A66A6-D100-41B2-8ED5-CF1530C220E2}"/>
                  </a:ext>
                </a:extLst>
              </p:cNvPr>
              <p:cNvSpPr txBox="1">
                <a:spLocks noRot="1" noChangeAspect="1" noMove="1" noResize="1" noEditPoints="1" noAdjustHandles="1" noChangeArrowheads="1" noChangeShapeType="1" noTextEdit="1"/>
              </p:cNvSpPr>
              <p:nvPr/>
            </p:nvSpPr>
            <p:spPr>
              <a:xfrm>
                <a:off x="1565111" y="5860007"/>
                <a:ext cx="445122"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14AFBC9-9E07-41AE-AA67-4912C38789DD}"/>
                  </a:ext>
                </a:extLst>
              </p:cNvPr>
              <p:cNvSpPr txBox="1"/>
              <p:nvPr/>
            </p:nvSpPr>
            <p:spPr>
              <a:xfrm>
                <a:off x="2509239" y="5860007"/>
                <a:ext cx="3874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𝜎</m:t>
                      </m:r>
                    </m:oMath>
                  </m:oMathPara>
                </a14:m>
                <a:endParaRPr lang="en-US" dirty="0"/>
              </a:p>
            </p:txBody>
          </p:sp>
        </mc:Choice>
        <mc:Fallback xmlns="">
          <p:sp>
            <p:nvSpPr>
              <p:cNvPr id="14" name="TextBox 13">
                <a:extLst>
                  <a:ext uri="{FF2B5EF4-FFF2-40B4-BE49-F238E27FC236}">
                    <a16:creationId xmlns:a16="http://schemas.microsoft.com/office/drawing/2014/main" id="{114AFBC9-9E07-41AE-AA67-4912C38789DD}"/>
                  </a:ext>
                </a:extLst>
              </p:cNvPr>
              <p:cNvSpPr txBox="1">
                <a:spLocks noRot="1" noChangeAspect="1" noMove="1" noResize="1" noEditPoints="1" noAdjustHandles="1" noChangeArrowheads="1" noChangeShapeType="1" noTextEdit="1"/>
              </p:cNvSpPr>
              <p:nvPr/>
            </p:nvSpPr>
            <p:spPr>
              <a:xfrm>
                <a:off x="2509239" y="5860007"/>
                <a:ext cx="387477"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D47F7F3-B6C3-4858-87F5-529D0F4F1D13}"/>
                  </a:ext>
                </a:extLst>
              </p:cNvPr>
              <p:cNvSpPr txBox="1"/>
              <p:nvPr/>
            </p:nvSpPr>
            <p:spPr>
              <a:xfrm>
                <a:off x="3449606" y="5830166"/>
                <a:ext cx="5087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𝑝𝑘</m:t>
                      </m:r>
                    </m:oMath>
                  </m:oMathPara>
                </a14:m>
                <a:endParaRPr lang="en-US" dirty="0"/>
              </a:p>
            </p:txBody>
          </p:sp>
        </mc:Choice>
        <mc:Fallback xmlns="">
          <p:sp>
            <p:nvSpPr>
              <p:cNvPr id="15" name="TextBox 14">
                <a:extLst>
                  <a:ext uri="{FF2B5EF4-FFF2-40B4-BE49-F238E27FC236}">
                    <a16:creationId xmlns:a16="http://schemas.microsoft.com/office/drawing/2014/main" id="{4D47F7F3-B6C3-4858-87F5-529D0F4F1D13}"/>
                  </a:ext>
                </a:extLst>
              </p:cNvPr>
              <p:cNvSpPr txBox="1">
                <a:spLocks noRot="1" noChangeAspect="1" noMove="1" noResize="1" noEditPoints="1" noAdjustHandles="1" noChangeArrowheads="1" noChangeShapeType="1" noTextEdit="1"/>
              </p:cNvSpPr>
              <p:nvPr/>
            </p:nvSpPr>
            <p:spPr>
              <a:xfrm>
                <a:off x="3449606" y="5830166"/>
                <a:ext cx="508794" cy="369332"/>
              </a:xfrm>
              <a:prstGeom prst="rect">
                <a:avLst/>
              </a:prstGeom>
              <a:blipFill>
                <a:blip r:embed="rId15"/>
                <a:stretch>
                  <a:fillRect b="-1639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4D4287BD-94AA-4218-BFA1-FD6565979660}"/>
              </a:ext>
            </a:extLst>
          </p:cNvPr>
          <p:cNvCxnSpPr>
            <a:cxnSpLocks/>
          </p:cNvCxnSpPr>
          <p:nvPr/>
        </p:nvCxnSpPr>
        <p:spPr>
          <a:xfrm flipV="1">
            <a:off x="1890437" y="5519130"/>
            <a:ext cx="470054" cy="4957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A8E27BC1-8989-4943-B658-D29AD9A9E61C}"/>
              </a:ext>
            </a:extLst>
          </p:cNvPr>
          <p:cNvCxnSpPr>
            <a:cxnSpLocks/>
            <a:stCxn id="14" idx="0"/>
            <a:endCxn id="12" idx="2"/>
          </p:cNvCxnSpPr>
          <p:nvPr/>
        </p:nvCxnSpPr>
        <p:spPr>
          <a:xfrm flipV="1">
            <a:off x="2702978" y="5468390"/>
            <a:ext cx="16655" cy="3916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12AC9C4F-F9DD-4020-8D98-E32CD7AD347E}"/>
              </a:ext>
            </a:extLst>
          </p:cNvPr>
          <p:cNvCxnSpPr>
            <a:cxnSpLocks/>
          </p:cNvCxnSpPr>
          <p:nvPr/>
        </p:nvCxnSpPr>
        <p:spPr>
          <a:xfrm flipH="1" flipV="1">
            <a:off x="3211899" y="5457453"/>
            <a:ext cx="378385" cy="4025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21815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500"/>
                                        <p:tgtEl>
                                          <p:spTgt spid="4">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3.95833E-6 -1.11111E-6 L -0.24089 -1.11111E-6 " pathEditMode="relative" rAng="0" ptsTypes="AA">
                                      <p:cBhvr>
                                        <p:cTn id="62" dur="2000" fill="hold"/>
                                        <p:tgtEl>
                                          <p:spTgt spid="9"/>
                                        </p:tgtEl>
                                        <p:attrNameLst>
                                          <p:attrName>ppt_x</p:attrName>
                                          <p:attrName>ppt_y</p:attrName>
                                        </p:attrNameLst>
                                      </p:cBhvr>
                                      <p:rCtr x="-12044" y="0"/>
                                    </p:animMotion>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grpId="1" nodeType="clickEffect">
                                  <p:stCondLst>
                                    <p:cond delay="0"/>
                                  </p:stCondLst>
                                  <p:childTnLst>
                                    <p:animMotion origin="layout" path="M 1.45833E-6 0 L 0.25182 0 " pathEditMode="relative" rAng="0" ptsTypes="AA">
                                      <p:cBhvr>
                                        <p:cTn id="71" dur="2000" fill="hold"/>
                                        <p:tgtEl>
                                          <p:spTgt spid="10"/>
                                        </p:tgtEl>
                                        <p:attrNameLst>
                                          <p:attrName>ppt_x</p:attrName>
                                          <p:attrName>ppt_y</p:attrName>
                                        </p:attrNameLst>
                                      </p:cBhvr>
                                      <p:rCtr x="12591" y="0"/>
                                    </p:animMotion>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par>
                                <p:cTn id="94" presetID="10" presetClass="entr" presetSubtype="0" fill="hold"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childTnLst>
                                </p:cTn>
                              </p:par>
                              <p:par>
                                <p:cTn id="97" presetID="10" presetClass="entr" presetSubtype="0" fill="hold"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9" grpId="0"/>
      <p:bldP spid="9" grpId="1"/>
      <p:bldP spid="10" grpId="0"/>
      <p:bldP spid="10" grpId="1"/>
      <p:bldP spid="11" grpId="0"/>
      <p:bldP spid="12" grpId="0"/>
      <p:bldP spid="13" grpId="0"/>
      <p:bldP spid="14" grpId="0"/>
      <p:bldP spid="15" grpId="0"/>
    </p:bldLst>
  </p:timing>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oAutofit/>
      </a:bodyPr>
      <a:lstStyle>
        <a:defPPr marL="0" indent="0" algn="l">
          <a:lnSpc>
            <a:spcPts val="1800"/>
          </a:lnSpc>
          <a:spcAft>
            <a:spcPts val="600"/>
          </a:spcAft>
          <a:buNone/>
          <a:defRPr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TF16411177_Bring your presentations to life with 3D_AAS_v3" id="{16D6C460-65F3-4DF8-AE87-56541C30C8AE}" vid="{B7832409-F369-484D-AD9D-1F570206E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7F196DB5DCFA4F8894E9404399FD6E" ma:contentTypeVersion="11" ma:contentTypeDescription="Create a new document." ma:contentTypeScope="" ma:versionID="54ff9adf6a571552e80eb1000428fb8d">
  <xsd:schema xmlns:xsd="http://www.w3.org/2001/XMLSchema" xmlns:xs="http://www.w3.org/2001/XMLSchema" xmlns:p="http://schemas.microsoft.com/office/2006/metadata/properties" xmlns:ns3="8249a733-6b7d-4d0b-8af4-6b56bdaa6868" xmlns:ns4="83f7334e-7fa9-4116-a529-4ab22947d4cd" targetNamespace="http://schemas.microsoft.com/office/2006/metadata/properties" ma:root="true" ma:fieldsID="4e436ff6684c2fb802c7c96bfa59df96" ns3:_="" ns4:_="">
    <xsd:import namespace="8249a733-6b7d-4d0b-8af4-6b56bdaa6868"/>
    <xsd:import namespace="83f7334e-7fa9-4116-a529-4ab22947d4c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49a733-6b7d-4d0b-8af4-6b56bdaa68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f7334e-7fa9-4116-a529-4ab22947d4c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83f7334e-7fa9-4116-a529-4ab22947d4cd" xsi:nil="true"/>
  </documentManagement>
</p:properties>
</file>

<file path=customXml/itemProps1.xml><?xml version="1.0" encoding="utf-8"?>
<ds:datastoreItem xmlns:ds="http://schemas.openxmlformats.org/officeDocument/2006/customXml" ds:itemID="{F7126FF7-C1F4-4C68-B9E0-A1BEBFA97A78}">
  <ds:schemaRefs>
    <ds:schemaRef ds:uri="http://schemas.microsoft.com/sharepoint/v3/contenttype/forms"/>
  </ds:schemaRefs>
</ds:datastoreItem>
</file>

<file path=customXml/itemProps2.xml><?xml version="1.0" encoding="utf-8"?>
<ds:datastoreItem xmlns:ds="http://schemas.openxmlformats.org/officeDocument/2006/customXml" ds:itemID="{B4E8E7A3-067F-42A6-AD43-8FC9C3E790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49a733-6b7d-4d0b-8af4-6b56bdaa6868"/>
    <ds:schemaRef ds:uri="83f7334e-7fa9-4116-a529-4ab22947d4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774A73-0280-47B7-9E46-5069D2220801}">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249a733-6b7d-4d0b-8af4-6b56bdaa6868"/>
    <ds:schemaRef ds:uri="http://purl.org/dc/terms/"/>
    <ds:schemaRef ds:uri="83f7334e-7fa9-4116-a529-4ab22947d4c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Bring your presentations to life with 3D</Template>
  <TotalTime>0</TotalTime>
  <Words>2792</Words>
  <Application>Microsoft Office PowerPoint</Application>
  <PresentationFormat>Widescreen</PresentationFormat>
  <Paragraphs>445</Paragraphs>
  <Slides>31</Slides>
  <Notes>25</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Cambria Math</vt:lpstr>
      <vt:lpstr>Segoe UI</vt:lpstr>
      <vt:lpstr>Segoe UI Light</vt:lpstr>
      <vt:lpstr>Wingdings</vt:lpstr>
      <vt:lpstr>Wingdings 2</vt:lpstr>
      <vt:lpstr>Get Started with 3D</vt:lpstr>
      <vt:lpstr>Unclonable Secret Keys</vt:lpstr>
      <vt:lpstr>No-Cloning Theorem</vt:lpstr>
      <vt:lpstr>Unclonability of Useful Quantum States?</vt:lpstr>
      <vt:lpstr>Software Copy-Protection [Aar09, ALZ20]</vt:lpstr>
      <vt:lpstr>Generic Software Copy-Protection Results</vt:lpstr>
      <vt:lpstr>Security Definitions Pattern</vt:lpstr>
      <vt:lpstr>Motivation: Traitor Tracing [CFN94]</vt:lpstr>
      <vt:lpstr>Leakage Detection</vt:lpstr>
      <vt:lpstr>One-Shot Primitives [AGKZ20]</vt:lpstr>
      <vt:lpstr>Proofs Of Quantumness [BCM+18, AGKZ20]</vt:lpstr>
      <vt:lpstr>Signature Delegation (Hash then Sign) [AGKZ20]</vt:lpstr>
      <vt:lpstr>Signature Delegation (Hash then Sign)</vt:lpstr>
      <vt:lpstr>Blockchain-less Cryptocurrency with Classical Communcation</vt:lpstr>
      <vt:lpstr>Budget Signatures</vt:lpstr>
      <vt:lpstr>Ordered Signatures [AGKZ20]</vt:lpstr>
      <vt:lpstr>Single-Signer Signatures [AGKZ20]</vt:lpstr>
      <vt:lpstr>More Applications</vt:lpstr>
      <vt:lpstr>Single Decryptor Secret-Key Encryption [GZ20]</vt:lpstr>
      <vt:lpstr>Unclonable Encryption [BL19]</vt:lpstr>
      <vt:lpstr>Equivalence [GZ20]</vt:lpstr>
      <vt:lpstr>Public Key with Dishonest Key Generation</vt:lpstr>
      <vt:lpstr>Witness Encryption [GGSW13, GKPVZ13]</vt:lpstr>
      <vt:lpstr>Construction</vt:lpstr>
      <vt:lpstr>                         Attribute Based Encryption</vt:lpstr>
      <vt:lpstr>Construction [GZ20]</vt:lpstr>
      <vt:lpstr>Unclonable Broadcast Encryption [GZ20]</vt:lpstr>
      <vt:lpstr>Construction [GZ20]</vt:lpstr>
      <vt:lpstr>Time-Released Encryption [GZ20]</vt:lpstr>
      <vt:lpstr>One-Shot Chameleon Relative to an Oracle (for |x|=1)</vt:lpstr>
      <vt:lpstr>Related Literature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2020-08-04T21:28:24Z</dcterms:created>
  <dcterms:modified xsi:type="dcterms:W3CDTF">2020-09-10T22:25:53Z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0x010100C87F196DB5DCFA4F8894E9404399FD6E</vt:lpwstr>
  </property>
</Properties>
</file>